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7" r:id="rId2"/>
    <p:sldId id="258" r:id="rId3"/>
    <p:sldId id="259" r:id="rId4"/>
    <p:sldId id="309" r:id="rId5"/>
    <p:sldId id="310" r:id="rId6"/>
    <p:sldId id="311" r:id="rId7"/>
    <p:sldId id="312" r:id="rId8"/>
    <p:sldId id="313" r:id="rId9"/>
    <p:sldId id="314" r:id="rId10"/>
    <p:sldId id="315" r:id="rId11"/>
    <p:sldId id="319" r:id="rId12"/>
    <p:sldId id="320" r:id="rId13"/>
    <p:sldId id="321" r:id="rId14"/>
    <p:sldId id="322" r:id="rId15"/>
    <p:sldId id="323" r:id="rId16"/>
    <p:sldId id="324" r:id="rId17"/>
    <p:sldId id="325" r:id="rId18"/>
    <p:sldId id="326" r:id="rId19"/>
    <p:sldId id="327" r:id="rId20"/>
    <p:sldId id="328" r:id="rId21"/>
    <p:sldId id="316" r:id="rId22"/>
    <p:sldId id="317" r:id="rId23"/>
    <p:sldId id="318" r:id="rId24"/>
    <p:sldId id="286" r:id="rId25"/>
    <p:sldId id="277" r:id="rId26"/>
    <p:sldId id="278" r:id="rId27"/>
    <p:sldId id="279"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3F504D-13F4-41FD-A46D-AFE885F5BE70}" type="datetimeFigureOut">
              <a:rPr lang="en-IN" smtClean="0"/>
              <a:t>25-01-2026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B9E718-EEE8-451B-97F6-7B479C9D8E7F}" type="slidenum">
              <a:rPr lang="en-IN" smtClean="0"/>
              <a:t>‹#›</a:t>
            </a:fld>
            <a:endParaRPr lang="en-IN"/>
          </a:p>
        </p:txBody>
      </p:sp>
    </p:spTree>
    <p:extLst>
      <p:ext uri="{BB962C8B-B14F-4D97-AF65-F5344CB8AC3E}">
        <p14:creationId xmlns:p14="http://schemas.microsoft.com/office/powerpoint/2010/main" val="22269425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1CD819-CC67-4ED8-BA67-5E3C7A30D019}" type="slidenum">
              <a:rPr lang="en-US" smtClean="0"/>
              <a:t>1</a:t>
            </a:fld>
            <a:endParaRPr lang="en-US"/>
          </a:p>
        </p:txBody>
      </p:sp>
    </p:spTree>
    <p:extLst>
      <p:ext uri="{BB962C8B-B14F-4D97-AF65-F5344CB8AC3E}">
        <p14:creationId xmlns:p14="http://schemas.microsoft.com/office/powerpoint/2010/main" val="1375258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Tree>
    <p:extLst>
      <p:ext uri="{BB962C8B-B14F-4D97-AF65-F5344CB8AC3E}">
        <p14:creationId xmlns:p14="http://schemas.microsoft.com/office/powerpoint/2010/main" val="19173311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228600"/>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pic>
        <p:nvPicPr>
          <p:cNvPr id="5" name="Picture 4">
            <a:extLst>
              <a:ext uri="{FF2B5EF4-FFF2-40B4-BE49-F238E27FC236}">
                <a16:creationId xmlns:a16="http://schemas.microsoft.com/office/drawing/2014/main" id="{27C65C89-E105-C008-6E8B-D688CC41A3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12593" y="-1591"/>
            <a:ext cx="978370" cy="907676"/>
          </a:xfrm>
          <a:prstGeom prst="rect">
            <a:avLst/>
          </a:prstGeom>
        </p:spPr>
      </p:pic>
      <p:pic>
        <p:nvPicPr>
          <p:cNvPr id="14" name="Picture 13">
            <a:extLst>
              <a:ext uri="{FF2B5EF4-FFF2-40B4-BE49-F238E27FC236}">
                <a16:creationId xmlns:a16="http://schemas.microsoft.com/office/drawing/2014/main" id="{8F910849-4E17-3AB3-C054-249712DB0B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3704" y="1"/>
            <a:ext cx="1128889" cy="915991"/>
          </a:xfrm>
          <a:prstGeom prst="rect">
            <a:avLst/>
          </a:prstGeom>
        </p:spPr>
      </p:pic>
      <p:pic>
        <p:nvPicPr>
          <p:cNvPr id="16" name="Picture 15">
            <a:extLst>
              <a:ext uri="{FF2B5EF4-FFF2-40B4-BE49-F238E27FC236}">
                <a16:creationId xmlns:a16="http://schemas.microsoft.com/office/drawing/2014/main" id="{F0E60487-6420-9010-ED7F-BD9A923BEC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3777" y="76200"/>
            <a:ext cx="1429927" cy="762000"/>
          </a:xfrm>
          <a:prstGeom prst="rect">
            <a:avLst/>
          </a:prstGeom>
        </p:spPr>
      </p:pic>
      <p:pic>
        <p:nvPicPr>
          <p:cNvPr id="18" name="Picture 17">
            <a:extLst>
              <a:ext uri="{FF2B5EF4-FFF2-40B4-BE49-F238E27FC236}">
                <a16:creationId xmlns:a16="http://schemas.microsoft.com/office/drawing/2014/main" id="{C41A4925-3356-0BC5-8B21-30794D8FCA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5778" y="1"/>
            <a:ext cx="2784593" cy="915991"/>
          </a:xfrm>
          <a:prstGeom prst="rect">
            <a:avLst/>
          </a:prstGeom>
        </p:spPr>
      </p:pic>
    </p:spTree>
    <p:extLst>
      <p:ext uri="{BB962C8B-B14F-4D97-AF65-F5344CB8AC3E}">
        <p14:creationId xmlns:p14="http://schemas.microsoft.com/office/powerpoint/2010/main" val="3738051115"/>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03153" rtl="0" eaLnBrk="1" latinLnBrk="0" hangingPunct="1">
        <a:spcBef>
          <a:spcPct val="0"/>
        </a:spcBef>
        <a:buNone/>
        <a:defRPr sz="4346" kern="1200">
          <a:solidFill>
            <a:schemeClr val="tx1"/>
          </a:solidFill>
          <a:latin typeface="+mj-lt"/>
          <a:ea typeface="+mj-ea"/>
          <a:cs typeface="+mj-cs"/>
        </a:defRPr>
      </a:lvl1pPr>
    </p:titleStyle>
    <p:bodyStyle>
      <a:lvl1pPr marL="338682" indent="-338682" algn="l" defTabSz="903153" rtl="0" eaLnBrk="1" latinLnBrk="0" hangingPunct="1">
        <a:spcBef>
          <a:spcPct val="20000"/>
        </a:spcBef>
        <a:buFont typeface="Arial" pitchFamily="34" charset="0"/>
        <a:buChar char="•"/>
        <a:defRPr sz="3161" kern="1200">
          <a:solidFill>
            <a:schemeClr val="tx1"/>
          </a:solidFill>
          <a:latin typeface="+mn-lt"/>
          <a:ea typeface="+mn-ea"/>
          <a:cs typeface="+mn-cs"/>
        </a:defRPr>
      </a:lvl1pPr>
      <a:lvl2pPr marL="733812" indent="-282235" algn="l" defTabSz="903153" rtl="0" eaLnBrk="1" latinLnBrk="0" hangingPunct="1">
        <a:spcBef>
          <a:spcPct val="20000"/>
        </a:spcBef>
        <a:buFont typeface="Arial" pitchFamily="34" charset="0"/>
        <a:buChar char="–"/>
        <a:defRPr sz="2766" kern="1200">
          <a:solidFill>
            <a:schemeClr val="tx1"/>
          </a:solidFill>
          <a:latin typeface="+mn-lt"/>
          <a:ea typeface="+mn-ea"/>
          <a:cs typeface="+mn-cs"/>
        </a:defRPr>
      </a:lvl2pPr>
      <a:lvl3pPr marL="1128941" indent="-225788" algn="l" defTabSz="903153" rtl="0" eaLnBrk="1" latinLnBrk="0" hangingPunct="1">
        <a:spcBef>
          <a:spcPct val="20000"/>
        </a:spcBef>
        <a:buFont typeface="Arial" pitchFamily="34" charset="0"/>
        <a:buChar char="•"/>
        <a:defRPr sz="2370" kern="1200">
          <a:solidFill>
            <a:schemeClr val="tx1"/>
          </a:solidFill>
          <a:latin typeface="+mn-lt"/>
          <a:ea typeface="+mn-ea"/>
          <a:cs typeface="+mn-cs"/>
        </a:defRPr>
      </a:lvl3pPr>
      <a:lvl4pPr marL="1580518"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4pPr>
      <a:lvl5pPr marL="2032094"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5pPr>
      <a:lvl6pPr marL="248367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6pPr>
      <a:lvl7pPr marL="2935247"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7pPr>
      <a:lvl8pPr marL="3386823"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8pPr>
      <a:lvl9pPr marL="383840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9pPr>
    </p:bodyStyle>
    <p:otherStyle>
      <a:defPPr>
        <a:defRPr lang="en-US"/>
      </a:defPPr>
      <a:lvl1pPr marL="0" algn="l" defTabSz="903153" rtl="0" eaLnBrk="1" latinLnBrk="0" hangingPunct="1">
        <a:defRPr sz="1778" kern="1200">
          <a:solidFill>
            <a:schemeClr val="tx1"/>
          </a:solidFill>
          <a:latin typeface="+mn-lt"/>
          <a:ea typeface="+mn-ea"/>
          <a:cs typeface="+mn-cs"/>
        </a:defRPr>
      </a:lvl1pPr>
      <a:lvl2pPr marL="451576" algn="l" defTabSz="903153" rtl="0" eaLnBrk="1" latinLnBrk="0" hangingPunct="1">
        <a:defRPr sz="1778" kern="1200">
          <a:solidFill>
            <a:schemeClr val="tx1"/>
          </a:solidFill>
          <a:latin typeface="+mn-lt"/>
          <a:ea typeface="+mn-ea"/>
          <a:cs typeface="+mn-cs"/>
        </a:defRPr>
      </a:lvl2pPr>
      <a:lvl3pPr marL="903153" algn="l" defTabSz="903153" rtl="0" eaLnBrk="1" latinLnBrk="0" hangingPunct="1">
        <a:defRPr sz="1778" kern="1200">
          <a:solidFill>
            <a:schemeClr val="tx1"/>
          </a:solidFill>
          <a:latin typeface="+mn-lt"/>
          <a:ea typeface="+mn-ea"/>
          <a:cs typeface="+mn-cs"/>
        </a:defRPr>
      </a:lvl3pPr>
      <a:lvl4pPr marL="1354729" algn="l" defTabSz="903153" rtl="0" eaLnBrk="1" latinLnBrk="0" hangingPunct="1">
        <a:defRPr sz="1778" kern="1200">
          <a:solidFill>
            <a:schemeClr val="tx1"/>
          </a:solidFill>
          <a:latin typeface="+mn-lt"/>
          <a:ea typeface="+mn-ea"/>
          <a:cs typeface="+mn-cs"/>
        </a:defRPr>
      </a:lvl4pPr>
      <a:lvl5pPr marL="1806306" algn="l" defTabSz="903153" rtl="0" eaLnBrk="1" latinLnBrk="0" hangingPunct="1">
        <a:defRPr sz="1778" kern="1200">
          <a:solidFill>
            <a:schemeClr val="tx1"/>
          </a:solidFill>
          <a:latin typeface="+mn-lt"/>
          <a:ea typeface="+mn-ea"/>
          <a:cs typeface="+mn-cs"/>
        </a:defRPr>
      </a:lvl5pPr>
      <a:lvl6pPr marL="2257882" algn="l" defTabSz="903153" rtl="0" eaLnBrk="1" latinLnBrk="0" hangingPunct="1">
        <a:defRPr sz="1778" kern="1200">
          <a:solidFill>
            <a:schemeClr val="tx1"/>
          </a:solidFill>
          <a:latin typeface="+mn-lt"/>
          <a:ea typeface="+mn-ea"/>
          <a:cs typeface="+mn-cs"/>
        </a:defRPr>
      </a:lvl6pPr>
      <a:lvl7pPr marL="2709459" algn="l" defTabSz="903153" rtl="0" eaLnBrk="1" latinLnBrk="0" hangingPunct="1">
        <a:defRPr sz="1778" kern="1200">
          <a:solidFill>
            <a:schemeClr val="tx1"/>
          </a:solidFill>
          <a:latin typeface="+mn-lt"/>
          <a:ea typeface="+mn-ea"/>
          <a:cs typeface="+mn-cs"/>
        </a:defRPr>
      </a:lvl7pPr>
      <a:lvl8pPr marL="3161035" algn="l" defTabSz="903153" rtl="0" eaLnBrk="1" latinLnBrk="0" hangingPunct="1">
        <a:defRPr sz="1778" kern="1200">
          <a:solidFill>
            <a:schemeClr val="tx1"/>
          </a:solidFill>
          <a:latin typeface="+mn-lt"/>
          <a:ea typeface="+mn-ea"/>
          <a:cs typeface="+mn-cs"/>
        </a:defRPr>
      </a:lvl8pPr>
      <a:lvl9pPr marL="3612612" algn="l" defTabSz="903153" rtl="0" eaLnBrk="1" latinLnBrk="0" hangingPunct="1">
        <a:defRPr sz="17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5" name="TextBox 4"/>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6" name="TextBox 5"/>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a:t>
            </a:r>
          </a:p>
        </p:txBody>
      </p:sp>
      <p:sp>
        <p:nvSpPr>
          <p:cNvPr id="7" name="Title 5"/>
          <p:cNvSpPr txBox="1">
            <a:spLocks/>
          </p:cNvSpPr>
          <p:nvPr/>
        </p:nvSpPr>
        <p:spPr>
          <a:xfrm>
            <a:off x="0" y="2210740"/>
            <a:ext cx="12192000" cy="917223"/>
          </a:xfrm>
          <a:prstGeom prst="rect">
            <a:avLst/>
          </a:prstGeom>
        </p:spPr>
        <p:txBody>
          <a:bodyPr vert="horz" lIns="108360" tIns="54181" rIns="108360" bIns="54181" rtlCol="0" anchor="ctr">
            <a:noAutofit/>
          </a:bodyPr>
          <a:lstStyle>
            <a:lvl1pPr algn="ctr" defTabSz="1201704" rtl="0" eaLnBrk="1" latinLnBrk="0" hangingPunct="1">
              <a:spcBef>
                <a:spcPct val="0"/>
              </a:spcBef>
              <a:buNone/>
              <a:defRPr sz="5800" kern="1200">
                <a:solidFill>
                  <a:schemeClr val="tx1"/>
                </a:solidFill>
                <a:latin typeface="+mj-lt"/>
                <a:ea typeface="+mj-ea"/>
                <a:cs typeface="+mj-cs"/>
              </a:defRPr>
            </a:lvl1pPr>
          </a:lstStyle>
          <a:p>
            <a:r>
              <a:rPr lang="en-US" sz="3654" b="1" dirty="0">
                <a:solidFill>
                  <a:srgbClr val="002060"/>
                </a:solidFill>
                <a:latin typeface="Cambria" pitchFamily="18" charset="0"/>
              </a:rPr>
              <a:t>Computer Graphics and Visualization - </a:t>
            </a:r>
            <a:r>
              <a:rPr lang="en-US" sz="3654" b="1" dirty="0">
                <a:solidFill>
                  <a:srgbClr val="D60093"/>
                </a:solidFill>
                <a:latin typeface="Cambria" pitchFamily="18" charset="0"/>
              </a:rPr>
              <a:t>(BCG402)</a:t>
            </a:r>
          </a:p>
          <a:p>
            <a:endParaRPr lang="en-US" sz="5729" b="1" dirty="0">
              <a:solidFill>
                <a:srgbClr val="D60093"/>
              </a:solidFill>
              <a:latin typeface="Cambria" pitchFamily="18" charset="0"/>
            </a:endParaRPr>
          </a:p>
        </p:txBody>
      </p:sp>
      <p:sp>
        <p:nvSpPr>
          <p:cNvPr id="8" name="Subtitle 6"/>
          <p:cNvSpPr txBox="1">
            <a:spLocks/>
          </p:cNvSpPr>
          <p:nvPr/>
        </p:nvSpPr>
        <p:spPr>
          <a:xfrm>
            <a:off x="6521217" y="3805296"/>
            <a:ext cx="5670783" cy="2107259"/>
          </a:xfrm>
          <a:prstGeom prst="rect">
            <a:avLst/>
          </a:prstGeom>
        </p:spPr>
        <p:txBody>
          <a:bodyPr vert="horz" lIns="0" tIns="45156" rIns="0" bIns="45156" rtlCol="0">
            <a:noAutofit/>
          </a:bodyPr>
          <a:lstStyle>
            <a:lvl1pPr marL="0" indent="0" algn="l" defTabSz="685800" rtl="0" eaLnBrk="1" latinLnBrk="0" hangingPunct="1">
              <a:lnSpc>
                <a:spcPct val="90000"/>
              </a:lnSpc>
              <a:spcBef>
                <a:spcPts val="0"/>
              </a:spcBef>
              <a:buFont typeface="Wingdings" panose="05000000000000000000" pitchFamily="2" charset="2"/>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450"/>
              </a:spcBef>
              <a:buFont typeface="Wingdings" panose="05000000000000000000" pitchFamily="2" charset="2"/>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450"/>
              </a:spcBef>
              <a:buFont typeface="Wingdings" panose="05000000000000000000" pitchFamily="2" charset="2"/>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9pPr>
          </a:lstStyle>
          <a:p>
            <a:pPr marL="1136781" lvl="8" algn="l">
              <a:lnSpc>
                <a:spcPct val="150000"/>
              </a:lnSpc>
            </a:pPr>
            <a:r>
              <a:rPr lang="en-US" sz="2370" b="1" dirty="0">
                <a:solidFill>
                  <a:srgbClr val="002060"/>
                </a:solidFill>
                <a:latin typeface="Cambria" pitchFamily="18" charset="0"/>
              </a:rPr>
              <a:t> Course Coordinator:</a:t>
            </a:r>
          </a:p>
          <a:p>
            <a:pPr marL="1136781" lvl="8" algn="l">
              <a:lnSpc>
                <a:spcPct val="100000"/>
              </a:lnSpc>
            </a:pPr>
            <a:r>
              <a:rPr lang="en-US" sz="1975" b="1" dirty="0">
                <a:solidFill>
                  <a:srgbClr val="002060"/>
                </a:solidFill>
                <a:latin typeface="Cambria" pitchFamily="18" charset="0"/>
              </a:rPr>
              <a:t>                      </a:t>
            </a:r>
            <a:r>
              <a:rPr lang="en-US" sz="2370" b="1" dirty="0">
                <a:solidFill>
                  <a:srgbClr val="002060"/>
                </a:solidFill>
                <a:latin typeface="Cambria" pitchFamily="18" charset="0"/>
              </a:rPr>
              <a:t>Prof. Yogesh N</a:t>
            </a:r>
          </a:p>
          <a:p>
            <a:pPr marL="1136781" lvl="8" algn="l">
              <a:lnSpc>
                <a:spcPct val="100000"/>
              </a:lnSpc>
            </a:pPr>
            <a:r>
              <a:rPr lang="en-US" sz="1975" dirty="0">
                <a:solidFill>
                  <a:srgbClr val="002060"/>
                </a:solidFill>
                <a:latin typeface="Cambria" pitchFamily="18" charset="0"/>
              </a:rPr>
              <a:t>                      </a:t>
            </a:r>
            <a:r>
              <a:rPr lang="en-US" sz="2074" i="1" dirty="0">
                <a:solidFill>
                  <a:srgbClr val="D60093"/>
                </a:solidFill>
                <a:latin typeface="Cambria" pitchFamily="18" charset="0"/>
              </a:rPr>
              <a:t>Assistant Professor</a:t>
            </a:r>
          </a:p>
          <a:p>
            <a:pPr marL="1136781" lvl="8" algn="l">
              <a:lnSpc>
                <a:spcPct val="100000"/>
              </a:lnSpc>
            </a:pPr>
            <a:r>
              <a:rPr lang="en-US" sz="2074" i="1" dirty="0">
                <a:solidFill>
                  <a:srgbClr val="D60093"/>
                </a:solidFill>
                <a:latin typeface="Cambria" pitchFamily="18" charset="0"/>
              </a:rPr>
              <a:t>                     Dept. of CSD</a:t>
            </a:r>
          </a:p>
          <a:p>
            <a:pPr marL="1136781" lvl="8" algn="l">
              <a:lnSpc>
                <a:spcPct val="100000"/>
              </a:lnSpc>
            </a:pPr>
            <a:r>
              <a:rPr lang="en-US" sz="2074" i="1" dirty="0">
                <a:solidFill>
                  <a:srgbClr val="D60093"/>
                </a:solidFill>
                <a:latin typeface="Cambria" pitchFamily="18" charset="0"/>
              </a:rPr>
              <a:t>                     ATMECE, Mysuru</a:t>
            </a:r>
          </a:p>
          <a:p>
            <a:pPr marL="1136781" lvl="8" algn="l">
              <a:lnSpc>
                <a:spcPct val="100000"/>
              </a:lnSpc>
            </a:pPr>
            <a:r>
              <a:rPr lang="en-US" sz="2074" i="1" dirty="0">
                <a:solidFill>
                  <a:srgbClr val="D60093"/>
                </a:solidFill>
                <a:latin typeface="Cambria" pitchFamily="18" charset="0"/>
              </a:rPr>
              <a:t>                                          </a:t>
            </a:r>
            <a:endParaRPr lang="en-US" sz="2074" b="1" i="1" dirty="0">
              <a:solidFill>
                <a:srgbClr val="D60093"/>
              </a:solidFill>
              <a:latin typeface="+mj-lt"/>
            </a:endParaRPr>
          </a:p>
        </p:txBody>
      </p:sp>
      <p:pic>
        <p:nvPicPr>
          <p:cNvPr id="9" name="Picture 2" descr="My First Motion Graphic! by Jason Tang on Dribbbl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30964" y="2858024"/>
            <a:ext cx="4518691" cy="3389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4300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10</a:t>
            </a:r>
          </a:p>
        </p:txBody>
      </p:sp>
      <p:sp>
        <p:nvSpPr>
          <p:cNvPr id="6" name="Rectangle 5"/>
          <p:cNvSpPr/>
          <p:nvPr/>
        </p:nvSpPr>
        <p:spPr>
          <a:xfrm>
            <a:off x="903111" y="1773296"/>
            <a:ext cx="4666074" cy="3738916"/>
          </a:xfrm>
          <a:prstGeom prst="rect">
            <a:avLst/>
          </a:prstGeom>
        </p:spPr>
        <p:txBody>
          <a:bodyPr wrap="square">
            <a:spAutoFit/>
          </a:bodyPr>
          <a:lstStyle/>
          <a:p>
            <a:pPr marL="338682" indent="-338682" algn="just">
              <a:buFont typeface="Wingdings" pitchFamily="2" charset="2"/>
              <a:buChar char="ü"/>
            </a:pPr>
            <a:r>
              <a:rPr lang="en-US" sz="1975" b="1" u="sng" dirty="0">
                <a:solidFill>
                  <a:srgbClr val="C00000"/>
                </a:solidFill>
                <a:latin typeface="Cambria" pitchFamily="18" charset="0"/>
              </a:rPr>
              <a:t>Pen and Brush Options</a:t>
            </a:r>
          </a:p>
          <a:p>
            <a:pPr marL="788691" indent="-338682" algn="just">
              <a:buFont typeface="Wingdings" pitchFamily="2" charset="2"/>
              <a:buChar char="ü"/>
            </a:pPr>
            <a:r>
              <a:rPr lang="en-US" sz="1975" dirty="0">
                <a:solidFill>
                  <a:srgbClr val="002060"/>
                </a:solidFill>
                <a:latin typeface="Cambria" pitchFamily="18" charset="0"/>
              </a:rPr>
              <a:t>With some packages, particularly painting and drawing systems, we can select different pen and brush styles directly. </a:t>
            </a:r>
          </a:p>
          <a:p>
            <a:pPr marL="788691" indent="-338682" algn="just">
              <a:buFont typeface="Wingdings" pitchFamily="2" charset="2"/>
              <a:buChar char="ü"/>
            </a:pPr>
            <a:endParaRPr lang="en-US" sz="1975" dirty="0">
              <a:solidFill>
                <a:srgbClr val="002060"/>
              </a:solidFill>
              <a:latin typeface="Cambria" pitchFamily="18" charset="0"/>
            </a:endParaRPr>
          </a:p>
          <a:p>
            <a:pPr marL="788691" indent="-338682" algn="just">
              <a:buFont typeface="Wingdings" pitchFamily="2" charset="2"/>
              <a:buChar char="ü"/>
            </a:pPr>
            <a:r>
              <a:rPr lang="en-US" sz="1975" dirty="0">
                <a:solidFill>
                  <a:srgbClr val="002060"/>
                </a:solidFill>
                <a:latin typeface="Cambria" pitchFamily="18" charset="0"/>
              </a:rPr>
              <a:t>Options in this category include shape, size, and pattern for the pen or brush. </a:t>
            </a:r>
          </a:p>
          <a:p>
            <a:pPr marL="788691" indent="-338682" algn="just">
              <a:buFont typeface="Wingdings" pitchFamily="2" charset="2"/>
              <a:buChar char="ü"/>
            </a:pPr>
            <a:endParaRPr lang="en-US" sz="1975" dirty="0">
              <a:solidFill>
                <a:srgbClr val="002060"/>
              </a:solidFill>
              <a:latin typeface="Cambria" pitchFamily="18" charset="0"/>
            </a:endParaRPr>
          </a:p>
          <a:p>
            <a:pPr marL="788691" indent="-338682" algn="just">
              <a:buFont typeface="Wingdings" pitchFamily="2" charset="2"/>
              <a:buChar char="ü"/>
            </a:pPr>
            <a:r>
              <a:rPr lang="en-US" sz="1975" dirty="0">
                <a:solidFill>
                  <a:srgbClr val="002060"/>
                </a:solidFill>
                <a:latin typeface="Cambria" pitchFamily="18" charset="0"/>
              </a:rPr>
              <a:t>Some example pen and brush shapes are given in Figure.</a:t>
            </a:r>
          </a:p>
        </p:txBody>
      </p:sp>
      <p:pic>
        <p:nvPicPr>
          <p:cNvPr id="7" name="Picture 6"/>
          <p:cNvPicPr>
            <a:picLocks noChangeAspect="1"/>
          </p:cNvPicPr>
          <p:nvPr/>
        </p:nvPicPr>
        <p:blipFill>
          <a:blip r:embed="rId2"/>
          <a:stretch>
            <a:fillRect/>
          </a:stretch>
        </p:blipFill>
        <p:spPr>
          <a:xfrm>
            <a:off x="5945482" y="1773296"/>
            <a:ext cx="6095999" cy="4565025"/>
          </a:xfrm>
          <a:prstGeom prst="rect">
            <a:avLst/>
          </a:prstGeom>
        </p:spPr>
      </p:pic>
      <p:sp>
        <p:nvSpPr>
          <p:cNvPr id="11" name="Rounded Rectangle 10"/>
          <p:cNvSpPr/>
          <p:nvPr/>
        </p:nvSpPr>
        <p:spPr>
          <a:xfrm>
            <a:off x="3988741" y="1095963"/>
            <a:ext cx="338666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Line Attributes</a:t>
            </a:r>
          </a:p>
        </p:txBody>
      </p:sp>
    </p:spTree>
    <p:extLst>
      <p:ext uri="{BB962C8B-B14F-4D97-AF65-F5344CB8AC3E}">
        <p14:creationId xmlns:p14="http://schemas.microsoft.com/office/powerpoint/2010/main" val="38232635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11</a:t>
            </a:r>
          </a:p>
        </p:txBody>
      </p:sp>
      <p:sp>
        <p:nvSpPr>
          <p:cNvPr id="6" name="Rounded Rectangle 5"/>
          <p:cNvSpPr/>
          <p:nvPr/>
        </p:nvSpPr>
        <p:spPr>
          <a:xfrm>
            <a:off x="3085629" y="1095963"/>
            <a:ext cx="571970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Line-Attribute Functions</a:t>
            </a:r>
            <a:endParaRPr lang="en-US" sz="2370" dirty="0"/>
          </a:p>
        </p:txBody>
      </p:sp>
      <p:sp>
        <p:nvSpPr>
          <p:cNvPr id="8" name="Rectangle 7"/>
          <p:cNvSpPr/>
          <p:nvPr/>
        </p:nvSpPr>
        <p:spPr>
          <a:xfrm>
            <a:off x="752593" y="1698038"/>
            <a:ext cx="11138370" cy="4650845"/>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We can control the appearance of a straight-line segment in OpenGL with three attribute settings: </a:t>
            </a:r>
            <a:r>
              <a:rPr lang="en-US" sz="1975" b="1" dirty="0">
                <a:solidFill>
                  <a:srgbClr val="FF0000"/>
                </a:solidFill>
                <a:latin typeface="Cambria" pitchFamily="18" charset="0"/>
              </a:rPr>
              <a:t>line color, line width, and line style</a:t>
            </a:r>
            <a:r>
              <a:rPr lang="en-US" sz="1975" dirty="0">
                <a:solidFill>
                  <a:srgbClr val="002060"/>
                </a:solidFill>
                <a:latin typeface="Cambria" pitchFamily="18" charset="0"/>
              </a:rPr>
              <a:t>.</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We have already seen how to make a color selection, and OpenGL provides a function for setting the width of a line and another function for specifying a line style, such as a dashed or dotted line.</a:t>
            </a:r>
          </a:p>
          <a:p>
            <a:pPr marL="338682" indent="-338682" algn="just">
              <a:buFont typeface="Wingdings" pitchFamily="2" charset="2"/>
              <a:buChar char="ü"/>
            </a:pPr>
            <a:endParaRPr lang="en-US" sz="1975" dirty="0">
              <a:solidFill>
                <a:srgbClr val="002060"/>
              </a:solidFill>
              <a:latin typeface="Cambria" pitchFamily="18" charset="0"/>
            </a:endParaRPr>
          </a:p>
          <a:p>
            <a:r>
              <a:rPr lang="en-US" sz="1975" b="1" dirty="0">
                <a:solidFill>
                  <a:srgbClr val="FF0000"/>
                </a:solidFill>
                <a:latin typeface="Cambria" panose="02040503050406030204" pitchFamily="18" charset="0"/>
                <a:ea typeface="Cambria" panose="02040503050406030204" pitchFamily="18" charset="0"/>
              </a:rPr>
              <a:t>OpenGL Line-Width Function:</a:t>
            </a:r>
          </a:p>
          <a:p>
            <a:pPr marL="343387" indent="-338682">
              <a:buFont typeface="Wingdings" panose="05000000000000000000" pitchFamily="2" charset="2"/>
              <a:buChar char="ü"/>
            </a:pPr>
            <a:r>
              <a:rPr lang="en-US" sz="1975" dirty="0">
                <a:solidFill>
                  <a:srgbClr val="002060"/>
                </a:solidFill>
                <a:latin typeface="Cambria" panose="02040503050406030204" pitchFamily="18" charset="0"/>
                <a:ea typeface="Cambria" panose="02040503050406030204" pitchFamily="18" charset="0"/>
              </a:rPr>
              <a:t>Line width is set in OpenGL with the function</a:t>
            </a:r>
          </a:p>
          <a:p>
            <a:pPr marL="4704"/>
            <a:r>
              <a:rPr lang="en-US" sz="1975" b="1" dirty="0">
                <a:solidFill>
                  <a:srgbClr val="002060"/>
                </a:solidFill>
                <a:latin typeface="Cambria" panose="02040503050406030204" pitchFamily="18" charset="0"/>
                <a:ea typeface="Cambria" panose="02040503050406030204" pitchFamily="18" charset="0"/>
              </a:rPr>
              <a:t>			</a:t>
            </a:r>
            <a:r>
              <a:rPr lang="en-US" sz="1975" b="1" dirty="0" err="1">
                <a:solidFill>
                  <a:schemeClr val="accent3">
                    <a:lumMod val="50000"/>
                  </a:schemeClr>
                </a:solidFill>
                <a:latin typeface="Cambria" panose="02040503050406030204" pitchFamily="18" charset="0"/>
                <a:ea typeface="Cambria" panose="02040503050406030204" pitchFamily="18" charset="0"/>
              </a:rPr>
              <a:t>glLineWidth</a:t>
            </a:r>
            <a:r>
              <a:rPr lang="en-US" sz="1975" b="1" dirty="0">
                <a:solidFill>
                  <a:schemeClr val="accent3">
                    <a:lumMod val="50000"/>
                  </a:schemeClr>
                </a:solidFill>
                <a:latin typeface="Cambria" panose="02040503050406030204" pitchFamily="18" charset="0"/>
                <a:ea typeface="Cambria" panose="02040503050406030204" pitchFamily="18" charset="0"/>
              </a:rPr>
              <a:t> (width);</a:t>
            </a:r>
          </a:p>
          <a:p>
            <a:pPr marL="4704"/>
            <a:endParaRPr lang="en-US" sz="1975" b="1" dirty="0">
              <a:solidFill>
                <a:srgbClr val="FF0000"/>
              </a:solidFill>
              <a:latin typeface="Cambria" panose="02040503050406030204" pitchFamily="18" charset="0"/>
              <a:ea typeface="Cambria" panose="02040503050406030204" pitchFamily="18" charset="0"/>
            </a:endParaRPr>
          </a:p>
          <a:p>
            <a:pPr marL="343387" indent="-338682" algn="just">
              <a:buFont typeface="Wingdings" panose="05000000000000000000" pitchFamily="2" charset="2"/>
              <a:buChar char="ü"/>
            </a:pPr>
            <a:r>
              <a:rPr lang="en-US" sz="1975" dirty="0">
                <a:solidFill>
                  <a:srgbClr val="002060"/>
                </a:solidFill>
                <a:latin typeface="Cambria" panose="02040503050406030204" pitchFamily="18" charset="0"/>
                <a:ea typeface="Cambria" panose="02040503050406030204" pitchFamily="18" charset="0"/>
              </a:rPr>
              <a:t>We assign a floating-point value to parameter width, and this value is rounded to the nearest nonnegative integer. </a:t>
            </a:r>
          </a:p>
          <a:p>
            <a:pPr marL="343387" indent="-338682" algn="just">
              <a:buFont typeface="Wingdings" panose="05000000000000000000" pitchFamily="2" charset="2"/>
              <a:buChar char="ü"/>
            </a:pPr>
            <a:endParaRPr lang="en-US" sz="1975" dirty="0">
              <a:solidFill>
                <a:srgbClr val="002060"/>
              </a:solidFill>
              <a:latin typeface="Cambria" panose="02040503050406030204" pitchFamily="18" charset="0"/>
              <a:ea typeface="Cambria" panose="02040503050406030204" pitchFamily="18" charset="0"/>
            </a:endParaRPr>
          </a:p>
          <a:p>
            <a:pPr marL="343387" indent="-338682" algn="just">
              <a:buFont typeface="Wingdings" panose="05000000000000000000" pitchFamily="2" charset="2"/>
              <a:buChar char="ü"/>
            </a:pPr>
            <a:r>
              <a:rPr lang="en-US" sz="1975" dirty="0">
                <a:solidFill>
                  <a:srgbClr val="002060"/>
                </a:solidFill>
                <a:latin typeface="Cambria" panose="02040503050406030204" pitchFamily="18" charset="0"/>
                <a:ea typeface="Cambria" panose="02040503050406030204" pitchFamily="18" charset="0"/>
              </a:rPr>
              <a:t>If the input value rounds to 0.0, the line is displayed with a standard width of 1.0, which is the default width.</a:t>
            </a:r>
          </a:p>
        </p:txBody>
      </p:sp>
    </p:spTree>
    <p:extLst>
      <p:ext uri="{BB962C8B-B14F-4D97-AF65-F5344CB8AC3E}">
        <p14:creationId xmlns:p14="http://schemas.microsoft.com/office/powerpoint/2010/main" val="104203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12</a:t>
            </a:r>
          </a:p>
        </p:txBody>
      </p:sp>
      <p:sp>
        <p:nvSpPr>
          <p:cNvPr id="10" name="Rectangle 9"/>
          <p:cNvSpPr/>
          <p:nvPr/>
        </p:nvSpPr>
        <p:spPr>
          <a:xfrm>
            <a:off x="752593" y="1848555"/>
            <a:ext cx="11138370" cy="2826985"/>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However, when antialiasing is applied to the line, its edges are smoothed to reduce the raster stair-step appearance and fractional widths are possible.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Some implementations of the line-width function might support only a limited number of widths, and some might not support widths other than 1.0.</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 magnitude of the horizontal and vertical separations of the line end points, </a:t>
            </a:r>
            <a:r>
              <a:rPr lang="el-GR" sz="1975" dirty="0">
                <a:solidFill>
                  <a:srgbClr val="002060"/>
                </a:solidFill>
                <a:latin typeface="Cambria" pitchFamily="18" charset="0"/>
              </a:rPr>
              <a:t>Δ</a:t>
            </a:r>
            <a:r>
              <a:rPr lang="en-US" sz="1975" dirty="0">
                <a:solidFill>
                  <a:srgbClr val="002060"/>
                </a:solidFill>
                <a:latin typeface="Cambria" pitchFamily="18" charset="0"/>
              </a:rPr>
              <a:t>x and </a:t>
            </a:r>
            <a:r>
              <a:rPr lang="el-GR" sz="1975" dirty="0">
                <a:solidFill>
                  <a:srgbClr val="002060"/>
                </a:solidFill>
                <a:latin typeface="Cambria" pitchFamily="18" charset="0"/>
              </a:rPr>
              <a:t>Δ</a:t>
            </a:r>
            <a:r>
              <a:rPr lang="en-US" sz="1975" dirty="0">
                <a:solidFill>
                  <a:srgbClr val="002060"/>
                </a:solidFill>
                <a:latin typeface="Cambria" pitchFamily="18" charset="0"/>
              </a:rPr>
              <a:t>y, are compared to determine whether to generate a thick line using vertical pixel spans or horizontal pixel spans.</a:t>
            </a:r>
          </a:p>
        </p:txBody>
      </p:sp>
      <p:sp>
        <p:nvSpPr>
          <p:cNvPr id="8" name="Rounded Rectangle 7"/>
          <p:cNvSpPr/>
          <p:nvPr/>
        </p:nvSpPr>
        <p:spPr>
          <a:xfrm>
            <a:off x="3085629" y="1095963"/>
            <a:ext cx="571970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Line-Attribute Functions</a:t>
            </a:r>
            <a:endParaRPr lang="en-US" sz="2370" dirty="0"/>
          </a:p>
        </p:txBody>
      </p:sp>
    </p:spTree>
    <p:extLst>
      <p:ext uri="{BB962C8B-B14F-4D97-AF65-F5344CB8AC3E}">
        <p14:creationId xmlns:p14="http://schemas.microsoft.com/office/powerpoint/2010/main" val="3020319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13</a:t>
            </a:r>
          </a:p>
        </p:txBody>
      </p:sp>
      <p:sp>
        <p:nvSpPr>
          <p:cNvPr id="10" name="Rectangle 9"/>
          <p:cNvSpPr/>
          <p:nvPr/>
        </p:nvSpPr>
        <p:spPr>
          <a:xfrm>
            <a:off x="752593" y="1848556"/>
            <a:ext cx="11138370" cy="4347344"/>
          </a:xfrm>
          <a:prstGeom prst="rect">
            <a:avLst/>
          </a:prstGeom>
        </p:spPr>
        <p:txBody>
          <a:bodyPr wrap="square">
            <a:spAutoFit/>
          </a:bodyPr>
          <a:lstStyle/>
          <a:p>
            <a:pPr marL="62719" algn="just"/>
            <a:r>
              <a:rPr lang="en-US" sz="1975" b="1" dirty="0">
                <a:solidFill>
                  <a:srgbClr val="C00000"/>
                </a:solidFill>
                <a:latin typeface="Cambria" pitchFamily="18" charset="0"/>
              </a:rPr>
              <a:t>OpenGL Line-Style Function</a:t>
            </a:r>
          </a:p>
          <a:p>
            <a:pPr marL="401401" indent="-338682" algn="just">
              <a:buFont typeface="Wingdings" pitchFamily="2" charset="2"/>
              <a:buChar char="ü"/>
            </a:pPr>
            <a:r>
              <a:rPr lang="en-US" sz="1975" dirty="0">
                <a:solidFill>
                  <a:srgbClr val="002060"/>
                </a:solidFill>
                <a:latin typeface="Cambria" pitchFamily="18" charset="0"/>
              </a:rPr>
              <a:t>By default, a straight-line segment is displayed as a solid line. However, we can also display dashed lines, dotted lines, or a line with a combination of dashes and dots, and we can vary the length of the dashes and the spacing between dashes or dots. </a:t>
            </a:r>
          </a:p>
          <a:p>
            <a:pPr marL="401401" indent="-338682" algn="just">
              <a:buFont typeface="Wingdings" pitchFamily="2" charset="2"/>
              <a:buChar char="ü"/>
            </a:pPr>
            <a:endParaRPr lang="en-US" sz="1975" dirty="0">
              <a:solidFill>
                <a:srgbClr val="002060"/>
              </a:solidFill>
              <a:latin typeface="Cambria" pitchFamily="18" charset="0"/>
            </a:endParaRPr>
          </a:p>
          <a:p>
            <a:pPr marL="401401" indent="-338682" algn="just">
              <a:buFont typeface="Wingdings" pitchFamily="2" charset="2"/>
              <a:buChar char="ü"/>
            </a:pPr>
            <a:r>
              <a:rPr lang="en-US" sz="1975" dirty="0">
                <a:solidFill>
                  <a:srgbClr val="002060"/>
                </a:solidFill>
                <a:latin typeface="Cambria" pitchFamily="18" charset="0"/>
              </a:rPr>
              <a:t>We set a current display style for lines with the OpenGL function</a:t>
            </a:r>
          </a:p>
          <a:p>
            <a:pPr marL="62719" algn="ctr"/>
            <a:r>
              <a:rPr lang="en-US" sz="1975" b="1" dirty="0" err="1">
                <a:solidFill>
                  <a:schemeClr val="accent3">
                    <a:lumMod val="50000"/>
                  </a:schemeClr>
                </a:solidFill>
                <a:latin typeface="Cambria" panose="02040503050406030204" pitchFamily="18" charset="0"/>
                <a:ea typeface="Cambria" panose="02040503050406030204" pitchFamily="18" charset="0"/>
              </a:rPr>
              <a:t>glLineStipple</a:t>
            </a:r>
            <a:r>
              <a:rPr lang="en-US" sz="1975" b="1" dirty="0">
                <a:solidFill>
                  <a:schemeClr val="accent3">
                    <a:lumMod val="50000"/>
                  </a:schemeClr>
                </a:solidFill>
                <a:latin typeface="Cambria" panose="02040503050406030204" pitchFamily="18" charset="0"/>
                <a:ea typeface="Cambria" panose="02040503050406030204" pitchFamily="18" charset="0"/>
              </a:rPr>
              <a:t> (</a:t>
            </a:r>
            <a:r>
              <a:rPr lang="en-US" sz="1975" b="1" dirty="0" err="1">
                <a:solidFill>
                  <a:schemeClr val="accent3">
                    <a:lumMod val="50000"/>
                  </a:schemeClr>
                </a:solidFill>
                <a:latin typeface="Cambria" panose="02040503050406030204" pitchFamily="18" charset="0"/>
                <a:ea typeface="Cambria" panose="02040503050406030204" pitchFamily="18" charset="0"/>
              </a:rPr>
              <a:t>repeatFactor</a:t>
            </a:r>
            <a:r>
              <a:rPr lang="en-US" sz="1975" b="1" dirty="0">
                <a:solidFill>
                  <a:schemeClr val="accent3">
                    <a:lumMod val="50000"/>
                  </a:schemeClr>
                </a:solidFill>
                <a:latin typeface="Cambria" panose="02040503050406030204" pitchFamily="18" charset="0"/>
                <a:ea typeface="Cambria" panose="02040503050406030204" pitchFamily="18" charset="0"/>
              </a:rPr>
              <a:t>, pattern);</a:t>
            </a:r>
          </a:p>
          <a:p>
            <a:pPr marL="62719" algn="ctr"/>
            <a:endParaRPr lang="en-US" sz="1975" b="1" dirty="0">
              <a:solidFill>
                <a:schemeClr val="accent3">
                  <a:lumMod val="50000"/>
                </a:schemeClr>
              </a:solidFill>
              <a:latin typeface="Cambria" panose="02040503050406030204" pitchFamily="18" charset="0"/>
              <a:ea typeface="Cambria" panose="02040503050406030204" pitchFamily="18" charset="0"/>
            </a:endParaRPr>
          </a:p>
          <a:p>
            <a:pPr marL="338682" indent="-338682" algn="just">
              <a:buFont typeface="Wingdings" panose="05000000000000000000" pitchFamily="2" charset="2"/>
              <a:buChar char="ü"/>
            </a:pPr>
            <a:r>
              <a:rPr lang="en-US" sz="1975" dirty="0">
                <a:solidFill>
                  <a:srgbClr val="002060"/>
                </a:solidFill>
                <a:latin typeface="Cambria" panose="02040503050406030204" pitchFamily="18" charset="0"/>
                <a:ea typeface="Cambria" panose="02040503050406030204" pitchFamily="18" charset="0"/>
              </a:rPr>
              <a:t>Parameter </a:t>
            </a:r>
            <a:r>
              <a:rPr lang="en-US" sz="1975" b="1" dirty="0">
                <a:solidFill>
                  <a:srgbClr val="002060"/>
                </a:solidFill>
                <a:latin typeface="Cambria" panose="02040503050406030204" pitchFamily="18" charset="0"/>
                <a:ea typeface="Cambria" panose="02040503050406030204" pitchFamily="18" charset="0"/>
              </a:rPr>
              <a:t>pattern </a:t>
            </a:r>
            <a:r>
              <a:rPr lang="en-US" sz="1975" dirty="0">
                <a:solidFill>
                  <a:srgbClr val="002060"/>
                </a:solidFill>
                <a:latin typeface="Cambria" panose="02040503050406030204" pitchFamily="18" charset="0"/>
                <a:ea typeface="Cambria" panose="02040503050406030204" pitchFamily="18" charset="0"/>
              </a:rPr>
              <a:t>is used to reference a 16-bit integer that describes how the line should be displayed. A 1 bit in the pattern denotes an “on” pixel position, and a 0 bit indicates an “off” pixel position. </a:t>
            </a:r>
          </a:p>
          <a:p>
            <a:pPr marL="338682" indent="-338682" algn="just">
              <a:buFont typeface="Wingdings" panose="05000000000000000000" pitchFamily="2" charset="2"/>
              <a:buChar char="ü"/>
            </a:pPr>
            <a:endParaRPr lang="en-US" sz="1975" dirty="0">
              <a:solidFill>
                <a:srgbClr val="002060"/>
              </a:solidFill>
              <a:latin typeface="Cambria" panose="02040503050406030204" pitchFamily="18" charset="0"/>
              <a:ea typeface="Cambria" panose="02040503050406030204" pitchFamily="18" charset="0"/>
            </a:endParaRPr>
          </a:p>
          <a:p>
            <a:pPr marL="338682" indent="-338682" algn="just">
              <a:buFont typeface="Wingdings" panose="05000000000000000000" pitchFamily="2" charset="2"/>
              <a:buChar char="ü"/>
            </a:pPr>
            <a:r>
              <a:rPr lang="en-US" sz="1975" dirty="0">
                <a:solidFill>
                  <a:srgbClr val="002060"/>
                </a:solidFill>
                <a:latin typeface="Cambria" panose="02040503050406030204" pitchFamily="18" charset="0"/>
                <a:ea typeface="Cambria" panose="02040503050406030204" pitchFamily="18" charset="0"/>
              </a:rPr>
              <a:t>The pattern is applied to the pixels along the line path starting with the low-order bits in the pattern.</a:t>
            </a:r>
          </a:p>
        </p:txBody>
      </p:sp>
      <p:sp>
        <p:nvSpPr>
          <p:cNvPr id="13" name="Rounded Rectangle 12"/>
          <p:cNvSpPr/>
          <p:nvPr/>
        </p:nvSpPr>
        <p:spPr>
          <a:xfrm>
            <a:off x="3085629" y="1095963"/>
            <a:ext cx="571970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Line-Attribute Functions</a:t>
            </a:r>
            <a:endParaRPr lang="en-US" sz="2370" dirty="0"/>
          </a:p>
        </p:txBody>
      </p:sp>
    </p:spTree>
    <p:extLst>
      <p:ext uri="{BB962C8B-B14F-4D97-AF65-F5344CB8AC3E}">
        <p14:creationId xmlns:p14="http://schemas.microsoft.com/office/powerpoint/2010/main" val="34111767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14</a:t>
            </a:r>
          </a:p>
        </p:txBody>
      </p:sp>
      <p:sp>
        <p:nvSpPr>
          <p:cNvPr id="10" name="Rectangle 9"/>
          <p:cNvSpPr/>
          <p:nvPr/>
        </p:nvSpPr>
        <p:spPr>
          <a:xfrm>
            <a:off x="752593" y="1727964"/>
            <a:ext cx="11138370" cy="4043415"/>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The default pattern is 0xFFFF (each bit position has a value of 1), which produces a solid line.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Integer parameter </a:t>
            </a:r>
            <a:r>
              <a:rPr lang="en-US" sz="1975" dirty="0" err="1">
                <a:solidFill>
                  <a:srgbClr val="002060"/>
                </a:solidFill>
                <a:latin typeface="Cambria" pitchFamily="18" charset="0"/>
              </a:rPr>
              <a:t>repeatFactor</a:t>
            </a:r>
            <a:r>
              <a:rPr lang="en-US" sz="1975" dirty="0">
                <a:solidFill>
                  <a:srgbClr val="002060"/>
                </a:solidFill>
                <a:latin typeface="Cambria" pitchFamily="18" charset="0"/>
              </a:rPr>
              <a:t> specifies how many times each bit in the pattern is to be repeated before the next bit in the pattern is applied. The default repeat value is 1.</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With a polyline, a specified line-style pattern is not restarted at the beginning of each segment. It is applied continuously across all the segments, starting at the first endpoint of the polyline and ending at the final endpoint for the last segment in the series.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As an example of specifying a line style, suppose that parameter pattern is assigned the hexadecimal representation 0x00FF and the repeat factor is 1. This would display a dashed line with eight pixels in each dash and eight pixel positions that are “off” (an eight-pixel space) between two dashes.</a:t>
            </a:r>
          </a:p>
        </p:txBody>
      </p:sp>
      <p:sp>
        <p:nvSpPr>
          <p:cNvPr id="7" name="Rounded Rectangle 6"/>
          <p:cNvSpPr/>
          <p:nvPr/>
        </p:nvSpPr>
        <p:spPr>
          <a:xfrm>
            <a:off x="3085629" y="1095963"/>
            <a:ext cx="571970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Line-Attribute Functions</a:t>
            </a:r>
            <a:endParaRPr lang="en-US" sz="2370" dirty="0"/>
          </a:p>
        </p:txBody>
      </p:sp>
    </p:spTree>
    <p:extLst>
      <p:ext uri="{BB962C8B-B14F-4D97-AF65-F5344CB8AC3E}">
        <p14:creationId xmlns:p14="http://schemas.microsoft.com/office/powerpoint/2010/main" val="28391349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15</a:t>
            </a:r>
          </a:p>
        </p:txBody>
      </p:sp>
      <p:sp>
        <p:nvSpPr>
          <p:cNvPr id="8" name="Rectangle 7"/>
          <p:cNvSpPr/>
          <p:nvPr/>
        </p:nvSpPr>
        <p:spPr>
          <a:xfrm>
            <a:off x="752593" y="1727964"/>
            <a:ext cx="11138370" cy="1915054"/>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Also, because low-order bits are applied first, a line begins with an eight-pixel dash starting at the first endpoint. This dash is followed by an eight-pixel space, then another eight-pixel dash, and so forth, until the second endpoint position is reached.</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Before a line can be displayed in the current line-style pattern, we must activate the line-style feature of OpenGL. We accomplish this with the following function:</a:t>
            </a:r>
          </a:p>
        </p:txBody>
      </p:sp>
      <p:sp>
        <p:nvSpPr>
          <p:cNvPr id="7" name="Rectangle 6"/>
          <p:cNvSpPr/>
          <p:nvPr/>
        </p:nvSpPr>
        <p:spPr>
          <a:xfrm>
            <a:off x="4365038" y="3748204"/>
            <a:ext cx="3527651" cy="395170"/>
          </a:xfrm>
          <a:prstGeom prst="rect">
            <a:avLst/>
          </a:prstGeom>
        </p:spPr>
        <p:txBody>
          <a:bodyPr wrap="none">
            <a:spAutoFit/>
          </a:bodyPr>
          <a:lstStyle/>
          <a:p>
            <a:r>
              <a:rPr lang="en-US" sz="1975" b="1" dirty="0" err="1">
                <a:solidFill>
                  <a:schemeClr val="accent3">
                    <a:lumMod val="50000"/>
                  </a:schemeClr>
                </a:solidFill>
                <a:latin typeface="Cambria" panose="02040503050406030204" pitchFamily="18" charset="0"/>
                <a:ea typeface="Cambria" panose="02040503050406030204" pitchFamily="18" charset="0"/>
              </a:rPr>
              <a:t>glEnable</a:t>
            </a:r>
            <a:r>
              <a:rPr lang="en-US" sz="1975" b="1" dirty="0">
                <a:solidFill>
                  <a:schemeClr val="accent3">
                    <a:lumMod val="50000"/>
                  </a:schemeClr>
                </a:solidFill>
                <a:latin typeface="Cambria" panose="02040503050406030204" pitchFamily="18" charset="0"/>
                <a:ea typeface="Cambria" panose="02040503050406030204" pitchFamily="18" charset="0"/>
              </a:rPr>
              <a:t> (GL_LINE_STIPPLE);</a:t>
            </a:r>
            <a:endParaRPr lang="en-US" sz="1975" dirty="0">
              <a:solidFill>
                <a:schemeClr val="accent3">
                  <a:lumMod val="50000"/>
                </a:schemeClr>
              </a:solidFill>
              <a:latin typeface="Cambria" panose="02040503050406030204" pitchFamily="18" charset="0"/>
              <a:ea typeface="Cambria" panose="02040503050406030204" pitchFamily="18" charset="0"/>
            </a:endParaRPr>
          </a:p>
        </p:txBody>
      </p:sp>
      <p:sp>
        <p:nvSpPr>
          <p:cNvPr id="10" name="Rectangle 9"/>
          <p:cNvSpPr/>
          <p:nvPr/>
        </p:nvSpPr>
        <p:spPr>
          <a:xfrm>
            <a:off x="752593" y="4248560"/>
            <a:ext cx="11138370" cy="699147"/>
          </a:xfrm>
          <a:prstGeom prst="rect">
            <a:avLst/>
          </a:prstGeom>
        </p:spPr>
        <p:txBody>
          <a:bodyPr wrap="square">
            <a:spAutoFit/>
          </a:bodyPr>
          <a:lstStyle/>
          <a:p>
            <a:pPr marL="338682" indent="-338682" algn="just">
              <a:buFont typeface="Wingdings" panose="05000000000000000000" pitchFamily="2" charset="2"/>
              <a:buChar char="ü"/>
            </a:pPr>
            <a:r>
              <a:rPr lang="en-US" sz="1975" dirty="0">
                <a:solidFill>
                  <a:srgbClr val="002060"/>
                </a:solidFill>
                <a:latin typeface="Cambria" pitchFamily="18" charset="0"/>
              </a:rPr>
              <a:t>If we forget to include this enable function, solid lines are displayed; that is, the default pattern 0xFFFF is used to display line segments. At any time, we can turn off the line-pattern feature with</a:t>
            </a:r>
          </a:p>
        </p:txBody>
      </p:sp>
      <p:sp>
        <p:nvSpPr>
          <p:cNvPr id="11" name="Rectangle 10"/>
          <p:cNvSpPr/>
          <p:nvPr/>
        </p:nvSpPr>
        <p:spPr>
          <a:xfrm>
            <a:off x="4366558" y="5052894"/>
            <a:ext cx="3602063" cy="395170"/>
          </a:xfrm>
          <a:prstGeom prst="rect">
            <a:avLst/>
          </a:prstGeom>
        </p:spPr>
        <p:txBody>
          <a:bodyPr wrap="none">
            <a:spAutoFit/>
          </a:bodyPr>
          <a:lstStyle/>
          <a:p>
            <a:r>
              <a:rPr lang="en-US" sz="1975" b="1" dirty="0" err="1">
                <a:solidFill>
                  <a:schemeClr val="accent3">
                    <a:lumMod val="50000"/>
                  </a:schemeClr>
                </a:solidFill>
                <a:latin typeface="Cambria" panose="02040503050406030204" pitchFamily="18" charset="0"/>
                <a:ea typeface="Cambria" panose="02040503050406030204" pitchFamily="18" charset="0"/>
              </a:rPr>
              <a:t>glDisable</a:t>
            </a:r>
            <a:r>
              <a:rPr lang="en-US" sz="1975" b="1" dirty="0">
                <a:solidFill>
                  <a:schemeClr val="accent3">
                    <a:lumMod val="50000"/>
                  </a:schemeClr>
                </a:solidFill>
                <a:latin typeface="Cambria" panose="02040503050406030204" pitchFamily="18" charset="0"/>
                <a:ea typeface="Cambria" panose="02040503050406030204" pitchFamily="18" charset="0"/>
              </a:rPr>
              <a:t> (GL_LINE_STIPPLE);</a:t>
            </a:r>
            <a:endParaRPr lang="en-US" sz="1975" dirty="0">
              <a:solidFill>
                <a:schemeClr val="accent3">
                  <a:lumMod val="50000"/>
                </a:schemeClr>
              </a:solidFill>
              <a:latin typeface="Cambria" panose="02040503050406030204" pitchFamily="18" charset="0"/>
              <a:ea typeface="Cambria" panose="02040503050406030204" pitchFamily="18" charset="0"/>
            </a:endParaRPr>
          </a:p>
        </p:txBody>
      </p:sp>
      <p:sp>
        <p:nvSpPr>
          <p:cNvPr id="12" name="Rectangle 11"/>
          <p:cNvSpPr/>
          <p:nvPr/>
        </p:nvSpPr>
        <p:spPr>
          <a:xfrm>
            <a:off x="752593" y="5698302"/>
            <a:ext cx="11138370" cy="395170"/>
          </a:xfrm>
          <a:prstGeom prst="rect">
            <a:avLst/>
          </a:prstGeom>
        </p:spPr>
        <p:txBody>
          <a:bodyPr wrap="square">
            <a:spAutoFit/>
          </a:bodyPr>
          <a:lstStyle/>
          <a:p>
            <a:pPr marL="338682" indent="-338682">
              <a:buFont typeface="Wingdings" panose="05000000000000000000" pitchFamily="2" charset="2"/>
              <a:buChar char="ü"/>
            </a:pPr>
            <a:r>
              <a:rPr lang="en-US" sz="1975" dirty="0">
                <a:solidFill>
                  <a:srgbClr val="002060"/>
                </a:solidFill>
                <a:latin typeface="Cambria" panose="02040503050406030204" pitchFamily="18" charset="0"/>
                <a:ea typeface="Cambria" panose="02040503050406030204" pitchFamily="18" charset="0"/>
              </a:rPr>
              <a:t>This replaces the current line-style pattern with the default pattern (solid lines).</a:t>
            </a:r>
          </a:p>
        </p:txBody>
      </p:sp>
      <p:sp>
        <p:nvSpPr>
          <p:cNvPr id="13" name="Rounded Rectangle 12"/>
          <p:cNvSpPr/>
          <p:nvPr/>
        </p:nvSpPr>
        <p:spPr>
          <a:xfrm>
            <a:off x="3085629" y="1095963"/>
            <a:ext cx="571970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Line-Attribute Functions</a:t>
            </a:r>
            <a:endParaRPr lang="en-US" sz="2370" dirty="0"/>
          </a:p>
        </p:txBody>
      </p:sp>
    </p:spTree>
    <p:extLst>
      <p:ext uri="{BB962C8B-B14F-4D97-AF65-F5344CB8AC3E}">
        <p14:creationId xmlns:p14="http://schemas.microsoft.com/office/powerpoint/2010/main" val="867459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16</a:t>
            </a:r>
          </a:p>
        </p:txBody>
      </p:sp>
      <p:sp>
        <p:nvSpPr>
          <p:cNvPr id="6" name="AutoShape 2" descr="Advantages and Disadvantages of Computer Networking - Coding Ninja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7" name="AutoShape 4" descr="Advantages and Disadvantages of Computer Networking - Coding Ninjas"/>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9" name="Rectangle 8"/>
          <p:cNvSpPr/>
          <p:nvPr/>
        </p:nvSpPr>
        <p:spPr>
          <a:xfrm>
            <a:off x="752593" y="1773296"/>
            <a:ext cx="11138370" cy="699147"/>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In the following program outline, we illustrate use of the OpenGL line attribute functions by plotting three line graphs in different styles and widths.</a:t>
            </a:r>
          </a:p>
        </p:txBody>
      </p:sp>
      <p:sp>
        <p:nvSpPr>
          <p:cNvPr id="12" name="Rounded Rectangle 11"/>
          <p:cNvSpPr/>
          <p:nvPr/>
        </p:nvSpPr>
        <p:spPr>
          <a:xfrm>
            <a:off x="3085629" y="1095963"/>
            <a:ext cx="571970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Line-Attribute Functions</a:t>
            </a:r>
            <a:endParaRPr lang="en-US" sz="2370" dirty="0"/>
          </a:p>
        </p:txBody>
      </p:sp>
      <p:sp>
        <p:nvSpPr>
          <p:cNvPr id="10" name="Rectangle 9"/>
          <p:cNvSpPr/>
          <p:nvPr/>
        </p:nvSpPr>
        <p:spPr>
          <a:xfrm>
            <a:off x="1956741" y="2594547"/>
            <a:ext cx="8730074" cy="3374143"/>
          </a:xfrm>
          <a:prstGeom prst="rect">
            <a:avLst/>
          </a:prstGeom>
        </p:spPr>
        <p:txBody>
          <a:bodyPr wrap="square">
            <a:spAutoFit/>
          </a:bodyPr>
          <a:lstStyle/>
          <a:p>
            <a:r>
              <a:rPr lang="en-US" sz="1778" b="1" dirty="0">
                <a:solidFill>
                  <a:schemeClr val="accent6">
                    <a:lumMod val="50000"/>
                  </a:schemeClr>
                </a:solidFill>
                <a:latin typeface="Cambria" panose="02040503050406030204" pitchFamily="18" charset="0"/>
                <a:ea typeface="Cambria" panose="02040503050406030204" pitchFamily="18" charset="0"/>
              </a:rPr>
              <a:t>/* Define a two-dimensional world-coordinate data type. */</a:t>
            </a:r>
          </a:p>
          <a:p>
            <a:r>
              <a:rPr lang="en-US" sz="1778" b="1" dirty="0" err="1">
                <a:solidFill>
                  <a:schemeClr val="accent6">
                    <a:lumMod val="50000"/>
                  </a:schemeClr>
                </a:solidFill>
                <a:latin typeface="Cambria" panose="02040503050406030204" pitchFamily="18" charset="0"/>
                <a:ea typeface="Cambria" panose="02040503050406030204" pitchFamily="18" charset="0"/>
              </a:rPr>
              <a:t>typedef</a:t>
            </a:r>
            <a:r>
              <a:rPr lang="en-US" sz="1778" b="1" dirty="0">
                <a:solidFill>
                  <a:schemeClr val="accent6">
                    <a:lumMod val="50000"/>
                  </a:schemeClr>
                </a:solidFill>
                <a:latin typeface="Cambria" panose="02040503050406030204" pitchFamily="18" charset="0"/>
                <a:ea typeface="Cambria" panose="02040503050406030204" pitchFamily="18" charset="0"/>
              </a:rPr>
              <a:t> </a:t>
            </a:r>
            <a:r>
              <a:rPr lang="en-US" sz="1778" b="1" dirty="0" err="1">
                <a:solidFill>
                  <a:schemeClr val="accent6">
                    <a:lumMod val="50000"/>
                  </a:schemeClr>
                </a:solidFill>
                <a:latin typeface="Cambria" panose="02040503050406030204" pitchFamily="18" charset="0"/>
                <a:ea typeface="Cambria" panose="02040503050406030204" pitchFamily="18" charset="0"/>
              </a:rPr>
              <a:t>struct</a:t>
            </a:r>
            <a:r>
              <a:rPr lang="en-US" sz="1778" b="1" dirty="0">
                <a:solidFill>
                  <a:schemeClr val="accent6">
                    <a:lumMod val="50000"/>
                  </a:schemeClr>
                </a:solidFill>
                <a:latin typeface="Cambria" panose="02040503050406030204" pitchFamily="18" charset="0"/>
                <a:ea typeface="Cambria" panose="02040503050406030204" pitchFamily="18" charset="0"/>
              </a:rPr>
              <a:t> { float x, y; } wcPt2D;</a:t>
            </a:r>
          </a:p>
          <a:p>
            <a:r>
              <a:rPr lang="en-US" sz="1778" b="1" dirty="0">
                <a:solidFill>
                  <a:schemeClr val="accent6">
                    <a:lumMod val="50000"/>
                  </a:schemeClr>
                </a:solidFill>
                <a:latin typeface="Cambria" panose="02040503050406030204" pitchFamily="18" charset="0"/>
                <a:ea typeface="Cambria" panose="02040503050406030204" pitchFamily="18" charset="0"/>
              </a:rPr>
              <a:t>wcPt2D </a:t>
            </a:r>
            <a:r>
              <a:rPr lang="en-US" sz="1778" b="1" dirty="0" err="1">
                <a:solidFill>
                  <a:schemeClr val="accent6">
                    <a:lumMod val="50000"/>
                  </a:schemeClr>
                </a:solidFill>
                <a:latin typeface="Cambria" panose="02040503050406030204" pitchFamily="18" charset="0"/>
                <a:ea typeface="Cambria" panose="02040503050406030204" pitchFamily="18" charset="0"/>
              </a:rPr>
              <a:t>dataPts</a:t>
            </a:r>
            <a:r>
              <a:rPr lang="en-US" sz="1778" b="1" dirty="0">
                <a:solidFill>
                  <a:schemeClr val="accent6">
                    <a:lumMod val="50000"/>
                  </a:schemeClr>
                </a:solidFill>
                <a:latin typeface="Cambria" panose="02040503050406030204" pitchFamily="18" charset="0"/>
                <a:ea typeface="Cambria" panose="02040503050406030204" pitchFamily="18" charset="0"/>
              </a:rPr>
              <a:t> [5];</a:t>
            </a:r>
          </a:p>
          <a:p>
            <a:r>
              <a:rPr lang="en-US" sz="1778" b="1" dirty="0">
                <a:solidFill>
                  <a:schemeClr val="accent6">
                    <a:lumMod val="50000"/>
                  </a:schemeClr>
                </a:solidFill>
                <a:latin typeface="Cambria" panose="02040503050406030204" pitchFamily="18" charset="0"/>
                <a:ea typeface="Cambria" panose="02040503050406030204" pitchFamily="18" charset="0"/>
              </a:rPr>
              <a:t>void </a:t>
            </a:r>
            <a:r>
              <a:rPr lang="en-US" sz="1778" b="1" dirty="0" err="1">
                <a:solidFill>
                  <a:schemeClr val="accent6">
                    <a:lumMod val="50000"/>
                  </a:schemeClr>
                </a:solidFill>
                <a:latin typeface="Cambria" panose="02040503050406030204" pitchFamily="18" charset="0"/>
                <a:ea typeface="Cambria" panose="02040503050406030204" pitchFamily="18" charset="0"/>
              </a:rPr>
              <a:t>linePlot</a:t>
            </a:r>
            <a:r>
              <a:rPr lang="en-US" sz="1778" b="1" dirty="0">
                <a:solidFill>
                  <a:schemeClr val="accent6">
                    <a:lumMod val="50000"/>
                  </a:schemeClr>
                </a:solidFill>
                <a:latin typeface="Cambria" panose="02040503050406030204" pitchFamily="18" charset="0"/>
                <a:ea typeface="Cambria" panose="02040503050406030204" pitchFamily="18" charset="0"/>
              </a:rPr>
              <a:t> (wcPt2D </a:t>
            </a:r>
            <a:r>
              <a:rPr lang="en-US" sz="1778" b="1" dirty="0" err="1">
                <a:solidFill>
                  <a:schemeClr val="accent6">
                    <a:lumMod val="50000"/>
                  </a:schemeClr>
                </a:solidFill>
                <a:latin typeface="Cambria" panose="02040503050406030204" pitchFamily="18" charset="0"/>
                <a:ea typeface="Cambria" panose="02040503050406030204" pitchFamily="18" charset="0"/>
              </a:rPr>
              <a:t>dataPts</a:t>
            </a:r>
            <a:r>
              <a:rPr lang="en-US" sz="1778" b="1" dirty="0">
                <a:solidFill>
                  <a:schemeClr val="accent6">
                    <a:lumMod val="50000"/>
                  </a:schemeClr>
                </a:solidFill>
                <a:latin typeface="Cambria" panose="02040503050406030204" pitchFamily="18" charset="0"/>
                <a:ea typeface="Cambria" panose="02040503050406030204" pitchFamily="18" charset="0"/>
              </a:rPr>
              <a:t> [5])</a:t>
            </a:r>
          </a:p>
          <a:p>
            <a:r>
              <a:rPr lang="en-US" sz="1778" b="1" dirty="0">
                <a:solidFill>
                  <a:schemeClr val="accent6">
                    <a:lumMod val="50000"/>
                  </a:schemeClr>
                </a:solidFill>
                <a:latin typeface="Cambria" panose="02040503050406030204" pitchFamily="18" charset="0"/>
                <a:ea typeface="Cambria" panose="02040503050406030204" pitchFamily="18" charset="0"/>
              </a:rPr>
              <a:t>{</a:t>
            </a:r>
          </a:p>
          <a:p>
            <a:r>
              <a:rPr lang="en-US" sz="1778" b="1" dirty="0" err="1">
                <a:solidFill>
                  <a:schemeClr val="accent6">
                    <a:lumMod val="50000"/>
                  </a:schemeClr>
                </a:solidFill>
                <a:latin typeface="Cambria" panose="02040503050406030204" pitchFamily="18" charset="0"/>
                <a:ea typeface="Cambria" panose="02040503050406030204" pitchFamily="18" charset="0"/>
              </a:rPr>
              <a:t>int</a:t>
            </a:r>
            <a:r>
              <a:rPr lang="en-US" sz="1778" b="1" dirty="0">
                <a:solidFill>
                  <a:schemeClr val="accent6">
                    <a:lumMod val="50000"/>
                  </a:schemeClr>
                </a:solidFill>
                <a:latin typeface="Cambria" panose="02040503050406030204" pitchFamily="18" charset="0"/>
                <a:ea typeface="Cambria" panose="02040503050406030204" pitchFamily="18" charset="0"/>
              </a:rPr>
              <a:t> k;</a:t>
            </a:r>
          </a:p>
          <a:p>
            <a:r>
              <a:rPr lang="en-US" sz="1778" b="1" dirty="0" err="1">
                <a:solidFill>
                  <a:schemeClr val="accent6">
                    <a:lumMod val="50000"/>
                  </a:schemeClr>
                </a:solidFill>
                <a:latin typeface="Cambria" panose="02040503050406030204" pitchFamily="18" charset="0"/>
                <a:ea typeface="Cambria" panose="02040503050406030204" pitchFamily="18" charset="0"/>
              </a:rPr>
              <a:t>glBegin</a:t>
            </a:r>
            <a:r>
              <a:rPr lang="en-US" sz="1778" b="1" dirty="0">
                <a:solidFill>
                  <a:schemeClr val="accent6">
                    <a:lumMod val="50000"/>
                  </a:schemeClr>
                </a:solidFill>
                <a:latin typeface="Cambria" panose="02040503050406030204" pitchFamily="18" charset="0"/>
                <a:ea typeface="Cambria" panose="02040503050406030204" pitchFamily="18" charset="0"/>
              </a:rPr>
              <a:t> (GL_LINE_STRIP);</a:t>
            </a:r>
          </a:p>
          <a:p>
            <a:r>
              <a:rPr lang="nn-NO" sz="1778" b="1" dirty="0">
                <a:solidFill>
                  <a:schemeClr val="accent6">
                    <a:lumMod val="50000"/>
                  </a:schemeClr>
                </a:solidFill>
                <a:latin typeface="Cambria" panose="02040503050406030204" pitchFamily="18" charset="0"/>
                <a:ea typeface="Cambria" panose="02040503050406030204" pitchFamily="18" charset="0"/>
              </a:rPr>
              <a:t>for (k = 0; k &lt; 5; k++)</a:t>
            </a:r>
          </a:p>
          <a:p>
            <a:r>
              <a:rPr lang="en-US" sz="1778" b="1" dirty="0">
                <a:solidFill>
                  <a:schemeClr val="accent6">
                    <a:lumMod val="50000"/>
                  </a:schemeClr>
                </a:solidFill>
                <a:latin typeface="Cambria" panose="02040503050406030204" pitchFamily="18" charset="0"/>
                <a:ea typeface="Cambria" panose="02040503050406030204" pitchFamily="18" charset="0"/>
              </a:rPr>
              <a:t>glVertex2f (</a:t>
            </a:r>
            <a:r>
              <a:rPr lang="en-US" sz="1778" b="1" dirty="0" err="1">
                <a:solidFill>
                  <a:schemeClr val="accent6">
                    <a:lumMod val="50000"/>
                  </a:schemeClr>
                </a:solidFill>
                <a:latin typeface="Cambria" panose="02040503050406030204" pitchFamily="18" charset="0"/>
                <a:ea typeface="Cambria" panose="02040503050406030204" pitchFamily="18" charset="0"/>
              </a:rPr>
              <a:t>dataPts</a:t>
            </a:r>
            <a:r>
              <a:rPr lang="en-US" sz="1778" b="1" dirty="0">
                <a:solidFill>
                  <a:schemeClr val="accent6">
                    <a:lumMod val="50000"/>
                  </a:schemeClr>
                </a:solidFill>
                <a:latin typeface="Cambria" panose="02040503050406030204" pitchFamily="18" charset="0"/>
                <a:ea typeface="Cambria" panose="02040503050406030204" pitchFamily="18" charset="0"/>
              </a:rPr>
              <a:t> [k].x, </a:t>
            </a:r>
            <a:r>
              <a:rPr lang="en-US" sz="1778" b="1" dirty="0" err="1">
                <a:solidFill>
                  <a:schemeClr val="accent6">
                    <a:lumMod val="50000"/>
                  </a:schemeClr>
                </a:solidFill>
                <a:latin typeface="Cambria" panose="02040503050406030204" pitchFamily="18" charset="0"/>
                <a:ea typeface="Cambria" panose="02040503050406030204" pitchFamily="18" charset="0"/>
              </a:rPr>
              <a:t>dataPts</a:t>
            </a:r>
            <a:r>
              <a:rPr lang="en-US" sz="1778" b="1" dirty="0">
                <a:solidFill>
                  <a:schemeClr val="accent6">
                    <a:lumMod val="50000"/>
                  </a:schemeClr>
                </a:solidFill>
                <a:latin typeface="Cambria" panose="02040503050406030204" pitchFamily="18" charset="0"/>
                <a:ea typeface="Cambria" panose="02040503050406030204" pitchFamily="18" charset="0"/>
              </a:rPr>
              <a:t> [k].y);</a:t>
            </a:r>
          </a:p>
          <a:p>
            <a:r>
              <a:rPr lang="en-US" sz="1778" b="1" dirty="0" err="1">
                <a:solidFill>
                  <a:schemeClr val="accent6">
                    <a:lumMod val="50000"/>
                  </a:schemeClr>
                </a:solidFill>
                <a:latin typeface="Cambria" panose="02040503050406030204" pitchFamily="18" charset="0"/>
                <a:ea typeface="Cambria" panose="02040503050406030204" pitchFamily="18" charset="0"/>
              </a:rPr>
              <a:t>glFlush</a:t>
            </a:r>
            <a:r>
              <a:rPr lang="en-US" sz="1778" b="1" dirty="0">
                <a:solidFill>
                  <a:schemeClr val="accent6">
                    <a:lumMod val="50000"/>
                  </a:schemeClr>
                </a:solidFill>
                <a:latin typeface="Cambria" panose="02040503050406030204" pitchFamily="18" charset="0"/>
                <a:ea typeface="Cambria" panose="02040503050406030204" pitchFamily="18" charset="0"/>
              </a:rPr>
              <a:t> ( );</a:t>
            </a:r>
          </a:p>
          <a:p>
            <a:r>
              <a:rPr lang="en-US" sz="1778" b="1" dirty="0" err="1">
                <a:solidFill>
                  <a:schemeClr val="accent6">
                    <a:lumMod val="50000"/>
                  </a:schemeClr>
                </a:solidFill>
                <a:latin typeface="Cambria" panose="02040503050406030204" pitchFamily="18" charset="0"/>
                <a:ea typeface="Cambria" panose="02040503050406030204" pitchFamily="18" charset="0"/>
              </a:rPr>
              <a:t>glEnd</a:t>
            </a:r>
            <a:r>
              <a:rPr lang="en-US" sz="1778" b="1" dirty="0">
                <a:solidFill>
                  <a:schemeClr val="accent6">
                    <a:lumMod val="50000"/>
                  </a:schemeClr>
                </a:solidFill>
                <a:latin typeface="Cambria" panose="02040503050406030204" pitchFamily="18" charset="0"/>
                <a:ea typeface="Cambria" panose="02040503050406030204" pitchFamily="18" charset="0"/>
              </a:rPr>
              <a:t> ( );</a:t>
            </a:r>
          </a:p>
          <a:p>
            <a:r>
              <a:rPr lang="en-US" sz="1778" b="1" dirty="0">
                <a:solidFill>
                  <a:schemeClr val="accent6">
                    <a:lumMod val="50000"/>
                  </a:schemeClr>
                </a:solidFill>
                <a:latin typeface="Cambria" panose="02040503050406030204" pitchFamily="18" charset="0"/>
                <a:ea typeface="Cambria" panose="02040503050406030204" pitchFamily="18" charset="0"/>
              </a:rPr>
              <a:t>}</a:t>
            </a:r>
            <a:endParaRPr lang="en-US" sz="1778" dirty="0">
              <a:solidFill>
                <a:schemeClr val="accent6">
                  <a:lumMod val="50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486713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17</a:t>
            </a:r>
          </a:p>
        </p:txBody>
      </p:sp>
      <p:sp>
        <p:nvSpPr>
          <p:cNvPr id="7" name="Rounded Rectangle 6"/>
          <p:cNvSpPr/>
          <p:nvPr/>
        </p:nvSpPr>
        <p:spPr>
          <a:xfrm>
            <a:off x="3085629" y="1095963"/>
            <a:ext cx="571970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Line-Attribute Functions</a:t>
            </a:r>
            <a:endParaRPr lang="en-US" sz="2370" dirty="0"/>
          </a:p>
        </p:txBody>
      </p:sp>
      <p:sp>
        <p:nvSpPr>
          <p:cNvPr id="5" name="Rectangle 4"/>
          <p:cNvSpPr/>
          <p:nvPr/>
        </p:nvSpPr>
        <p:spPr>
          <a:xfrm>
            <a:off x="2408296" y="1622778"/>
            <a:ext cx="9031111" cy="4742039"/>
          </a:xfrm>
          <a:prstGeom prst="rect">
            <a:avLst/>
          </a:prstGeom>
        </p:spPr>
        <p:txBody>
          <a:bodyPr wrap="square">
            <a:spAutoFit/>
          </a:bodyPr>
          <a:lstStyle/>
          <a:p>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Invoke a procedure here to draw coordinate axes. */</a:t>
            </a:r>
          </a:p>
          <a:p>
            <a:r>
              <a:rPr lang="en-US" sz="1778" b="1" dirty="0" err="1">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glEnable</a:t>
            </a:r>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(GL_LINE_STIPPLE);</a:t>
            </a:r>
          </a:p>
          <a:p>
            <a:endPar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endParaRPr>
          </a:p>
          <a:p>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Input first set of (x, y) data values. */</a:t>
            </a:r>
          </a:p>
          <a:p>
            <a:r>
              <a:rPr lang="en-US" sz="1778" b="1" dirty="0" err="1">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glLineStipple</a:t>
            </a:r>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(1, 0x1C47); // Plot a dash-dot, standard-width polyline.</a:t>
            </a:r>
          </a:p>
          <a:p>
            <a:r>
              <a:rPr lang="en-US" sz="1778" b="1" dirty="0" err="1">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linePlot</a:t>
            </a:r>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a:t>
            </a:r>
            <a:r>
              <a:rPr lang="en-US" sz="1778" b="1" dirty="0" err="1">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dataPts</a:t>
            </a:r>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a:t>
            </a:r>
          </a:p>
          <a:p>
            <a:endPar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endParaRPr>
          </a:p>
          <a:p>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Input second set of (x, y) data values. */</a:t>
            </a:r>
          </a:p>
          <a:p>
            <a:r>
              <a:rPr lang="en-US" sz="1778" b="1" dirty="0" err="1">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glLineStipple</a:t>
            </a:r>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(1, 0x00FF); // Plot a dashed, double-width polyline.</a:t>
            </a:r>
          </a:p>
          <a:p>
            <a:r>
              <a:rPr lang="en-US" sz="1778" b="1" dirty="0" err="1">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glLineWidth</a:t>
            </a:r>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(2.0);</a:t>
            </a:r>
          </a:p>
          <a:p>
            <a:r>
              <a:rPr lang="en-US" sz="1778" b="1" dirty="0" err="1">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linePlot</a:t>
            </a:r>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a:t>
            </a:r>
            <a:r>
              <a:rPr lang="en-US" sz="1778" b="1" dirty="0" err="1">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dataPts</a:t>
            </a:r>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a:t>
            </a:r>
          </a:p>
          <a:p>
            <a:endPar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endParaRPr>
          </a:p>
          <a:p>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Input third set of (x, y) data values. */</a:t>
            </a:r>
          </a:p>
          <a:p>
            <a:r>
              <a:rPr lang="en-US" sz="1778" b="1" dirty="0" err="1">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glLineStipple</a:t>
            </a:r>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(1, 0x0101); // Plot a dotted, triple-width polyline.</a:t>
            </a:r>
          </a:p>
          <a:p>
            <a:r>
              <a:rPr lang="en-US" sz="1778" b="1" dirty="0" err="1">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glLineWidth</a:t>
            </a:r>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(3.0);</a:t>
            </a:r>
          </a:p>
          <a:p>
            <a:r>
              <a:rPr lang="en-US" sz="1778" b="1" dirty="0" err="1">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linePlot</a:t>
            </a:r>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a:t>
            </a:r>
            <a:r>
              <a:rPr lang="en-US" sz="1778" b="1" dirty="0" err="1">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dataPts</a:t>
            </a:r>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a:t>
            </a:r>
          </a:p>
          <a:p>
            <a:r>
              <a:rPr lang="en-US" sz="1778" b="1" dirty="0" err="1">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glDisable</a:t>
            </a:r>
            <a:r>
              <a:rPr lang="en-US" sz="1778" b="1"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rPr>
              <a:t> (GL_LINE_STIPPLE);</a:t>
            </a:r>
            <a:endParaRPr lang="en-US" sz="1778" dirty="0">
              <a:solidFill>
                <a:schemeClr val="accent6">
                  <a:lumMod val="50000"/>
                </a:schemeClr>
              </a:solidFill>
              <a:latin typeface="Cambria" panose="02040503050406030204" pitchFamily="18" charset="0"/>
              <a:ea typeface="Cambria" panose="02040503050406030204" pitchFamily="18" charset="0"/>
              <a:cs typeface="MV Boli" panose="02000500030200090000" pitchFamily="2" charset="0"/>
            </a:endParaRPr>
          </a:p>
        </p:txBody>
      </p:sp>
    </p:spTree>
    <p:extLst>
      <p:ext uri="{BB962C8B-B14F-4D97-AF65-F5344CB8AC3E}">
        <p14:creationId xmlns:p14="http://schemas.microsoft.com/office/powerpoint/2010/main" val="15558110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18</a:t>
            </a:r>
          </a:p>
        </p:txBody>
      </p:sp>
      <p:sp>
        <p:nvSpPr>
          <p:cNvPr id="16" name="Rectangle 15"/>
          <p:cNvSpPr/>
          <p:nvPr/>
        </p:nvSpPr>
        <p:spPr>
          <a:xfrm>
            <a:off x="752593" y="1698037"/>
            <a:ext cx="11138370" cy="395170"/>
          </a:xfrm>
          <a:prstGeom prst="rect">
            <a:avLst/>
          </a:prstGeom>
        </p:spPr>
        <p:txBody>
          <a:bodyPr wrap="square">
            <a:spAutoFit/>
          </a:bodyPr>
          <a:lstStyle/>
          <a:p>
            <a:pPr marL="338682" indent="-338682" algn="just">
              <a:buFont typeface="Wingdings" panose="05000000000000000000" pitchFamily="2" charset="2"/>
              <a:buChar char="ü"/>
            </a:pPr>
            <a:r>
              <a:rPr lang="en-US" sz="1975" dirty="0">
                <a:solidFill>
                  <a:srgbClr val="002060"/>
                </a:solidFill>
                <a:latin typeface="Cambria" pitchFamily="18" charset="0"/>
              </a:rPr>
              <a:t>Figure below shows the data plots that could be generated by this program.</a:t>
            </a:r>
          </a:p>
        </p:txBody>
      </p:sp>
      <p:sp>
        <p:nvSpPr>
          <p:cNvPr id="7" name="Rounded Rectangle 6"/>
          <p:cNvSpPr/>
          <p:nvPr/>
        </p:nvSpPr>
        <p:spPr>
          <a:xfrm>
            <a:off x="3386667" y="1095963"/>
            <a:ext cx="549392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Line-Attribute Functions</a:t>
            </a:r>
          </a:p>
        </p:txBody>
      </p:sp>
      <p:pic>
        <p:nvPicPr>
          <p:cNvPr id="8" name="Picture 7"/>
          <p:cNvPicPr>
            <a:picLocks noChangeAspect="1"/>
          </p:cNvPicPr>
          <p:nvPr/>
        </p:nvPicPr>
        <p:blipFill>
          <a:blip r:embed="rId2"/>
          <a:stretch>
            <a:fillRect/>
          </a:stretch>
        </p:blipFill>
        <p:spPr>
          <a:xfrm>
            <a:off x="3236148" y="2149592"/>
            <a:ext cx="5719704" cy="4215072"/>
          </a:xfrm>
          <a:prstGeom prst="rect">
            <a:avLst/>
          </a:prstGeom>
        </p:spPr>
      </p:pic>
    </p:spTree>
    <p:extLst>
      <p:ext uri="{BB962C8B-B14F-4D97-AF65-F5344CB8AC3E}">
        <p14:creationId xmlns:p14="http://schemas.microsoft.com/office/powerpoint/2010/main" val="32782059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19</a:t>
            </a:r>
          </a:p>
        </p:txBody>
      </p:sp>
      <p:sp>
        <p:nvSpPr>
          <p:cNvPr id="10" name="Rectangle 9"/>
          <p:cNvSpPr/>
          <p:nvPr/>
        </p:nvSpPr>
        <p:spPr>
          <a:xfrm>
            <a:off x="752593" y="2149593"/>
            <a:ext cx="5870222" cy="404289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In addition to specifying width, style, and a solid color, we can display lines with color gradations.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For example, we can vary the color along the path of a solid line by assigning a different color to each line endpoint as we define the line.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the following code segment, we illustrate this by assigning a blue color to one endpoint of a line and a red color to the other endpoint.</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 solid line is then displayed as a linear interpolation of the colors at the two endpoints:</a:t>
            </a:r>
          </a:p>
        </p:txBody>
      </p:sp>
      <p:sp>
        <p:nvSpPr>
          <p:cNvPr id="8" name="Rounded Rectangle 7"/>
          <p:cNvSpPr/>
          <p:nvPr/>
        </p:nvSpPr>
        <p:spPr>
          <a:xfrm>
            <a:off x="3386667" y="1095963"/>
            <a:ext cx="549392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Line-Attribute Functions</a:t>
            </a:r>
          </a:p>
        </p:txBody>
      </p:sp>
      <p:sp>
        <p:nvSpPr>
          <p:cNvPr id="5" name="Rectangle 4"/>
          <p:cNvSpPr/>
          <p:nvPr/>
        </p:nvSpPr>
        <p:spPr>
          <a:xfrm>
            <a:off x="7601185" y="2179127"/>
            <a:ext cx="4365037" cy="2523007"/>
          </a:xfrm>
          <a:prstGeom prst="rect">
            <a:avLst/>
          </a:prstGeom>
        </p:spPr>
        <p:txBody>
          <a:bodyPr wrap="square">
            <a:spAutoFit/>
          </a:bodyPr>
          <a:lstStyle/>
          <a:p>
            <a:r>
              <a:rPr lang="en-US" sz="1975" b="1" dirty="0" err="1">
                <a:solidFill>
                  <a:schemeClr val="accent3">
                    <a:lumMod val="50000"/>
                  </a:schemeClr>
                </a:solidFill>
                <a:latin typeface="Cambria" panose="02040503050406030204" pitchFamily="18" charset="0"/>
                <a:ea typeface="Cambria" panose="02040503050406030204" pitchFamily="18" charset="0"/>
              </a:rPr>
              <a:t>glShadeModel</a:t>
            </a:r>
            <a:r>
              <a:rPr lang="en-US" sz="1975" b="1" dirty="0">
                <a:solidFill>
                  <a:schemeClr val="accent3">
                    <a:lumMod val="50000"/>
                  </a:schemeClr>
                </a:solidFill>
                <a:latin typeface="Cambria" panose="02040503050406030204" pitchFamily="18" charset="0"/>
                <a:ea typeface="Cambria" panose="02040503050406030204" pitchFamily="18" charset="0"/>
              </a:rPr>
              <a:t> (GL_SMOOTH);</a:t>
            </a:r>
          </a:p>
          <a:p>
            <a:endParaRPr lang="en-US" sz="1975" b="1" dirty="0">
              <a:solidFill>
                <a:schemeClr val="accent3">
                  <a:lumMod val="50000"/>
                </a:schemeClr>
              </a:solidFill>
              <a:latin typeface="Cambria" panose="02040503050406030204" pitchFamily="18" charset="0"/>
              <a:ea typeface="Cambria" panose="02040503050406030204" pitchFamily="18" charset="0"/>
            </a:endParaRPr>
          </a:p>
          <a:p>
            <a:r>
              <a:rPr lang="en-US" sz="1975" b="1" dirty="0" err="1">
                <a:solidFill>
                  <a:schemeClr val="accent3">
                    <a:lumMod val="50000"/>
                  </a:schemeClr>
                </a:solidFill>
                <a:latin typeface="Cambria" panose="02040503050406030204" pitchFamily="18" charset="0"/>
                <a:ea typeface="Cambria" panose="02040503050406030204" pitchFamily="18" charset="0"/>
              </a:rPr>
              <a:t>glBegin</a:t>
            </a:r>
            <a:r>
              <a:rPr lang="en-US" sz="1975" b="1" dirty="0">
                <a:solidFill>
                  <a:schemeClr val="accent3">
                    <a:lumMod val="50000"/>
                  </a:schemeClr>
                </a:solidFill>
                <a:latin typeface="Cambria" panose="02040503050406030204" pitchFamily="18" charset="0"/>
                <a:ea typeface="Cambria" panose="02040503050406030204" pitchFamily="18" charset="0"/>
              </a:rPr>
              <a:t> (GL_LINES);</a:t>
            </a:r>
          </a:p>
          <a:p>
            <a:pPr marL="674229"/>
            <a:r>
              <a:rPr lang="en-US" sz="1975" b="1" dirty="0">
                <a:solidFill>
                  <a:schemeClr val="accent3">
                    <a:lumMod val="50000"/>
                  </a:schemeClr>
                </a:solidFill>
                <a:latin typeface="Cambria" panose="02040503050406030204" pitchFamily="18" charset="0"/>
                <a:ea typeface="Cambria" panose="02040503050406030204" pitchFamily="18" charset="0"/>
              </a:rPr>
              <a:t>glColor3f (0.0, 0.0, 1.0);</a:t>
            </a:r>
          </a:p>
          <a:p>
            <a:pPr marL="674229"/>
            <a:r>
              <a:rPr lang="en-US" sz="1975" b="1" dirty="0">
                <a:solidFill>
                  <a:schemeClr val="accent3">
                    <a:lumMod val="50000"/>
                  </a:schemeClr>
                </a:solidFill>
                <a:latin typeface="Cambria" panose="02040503050406030204" pitchFamily="18" charset="0"/>
                <a:ea typeface="Cambria" panose="02040503050406030204" pitchFamily="18" charset="0"/>
              </a:rPr>
              <a:t>glVertex2i (50, 50);</a:t>
            </a:r>
          </a:p>
          <a:p>
            <a:pPr marL="674229"/>
            <a:r>
              <a:rPr lang="en-US" sz="1975" b="1" dirty="0">
                <a:solidFill>
                  <a:schemeClr val="accent3">
                    <a:lumMod val="50000"/>
                  </a:schemeClr>
                </a:solidFill>
                <a:latin typeface="Cambria" panose="02040503050406030204" pitchFamily="18" charset="0"/>
                <a:ea typeface="Cambria" panose="02040503050406030204" pitchFamily="18" charset="0"/>
              </a:rPr>
              <a:t>glColor3f (1.0, 0.0, 0.0);</a:t>
            </a:r>
          </a:p>
          <a:p>
            <a:pPr marL="674229"/>
            <a:r>
              <a:rPr lang="en-US" sz="1975" b="1" dirty="0">
                <a:solidFill>
                  <a:schemeClr val="accent3">
                    <a:lumMod val="50000"/>
                  </a:schemeClr>
                </a:solidFill>
                <a:latin typeface="Cambria" panose="02040503050406030204" pitchFamily="18" charset="0"/>
                <a:ea typeface="Cambria" panose="02040503050406030204" pitchFamily="18" charset="0"/>
              </a:rPr>
              <a:t>glVertex2i (250, 250);</a:t>
            </a:r>
          </a:p>
          <a:p>
            <a:r>
              <a:rPr lang="en-US" sz="1975" b="1" dirty="0" err="1">
                <a:solidFill>
                  <a:schemeClr val="accent3">
                    <a:lumMod val="50000"/>
                  </a:schemeClr>
                </a:solidFill>
                <a:latin typeface="Cambria" panose="02040503050406030204" pitchFamily="18" charset="0"/>
                <a:ea typeface="Cambria" panose="02040503050406030204" pitchFamily="18" charset="0"/>
              </a:rPr>
              <a:t>glEnd</a:t>
            </a:r>
            <a:r>
              <a:rPr lang="en-US" sz="1975" b="1" dirty="0">
                <a:solidFill>
                  <a:schemeClr val="accent3">
                    <a:lumMod val="50000"/>
                  </a:schemeClr>
                </a:solidFill>
                <a:latin typeface="Cambria" panose="02040503050406030204" pitchFamily="18" charset="0"/>
                <a:ea typeface="Cambria" panose="02040503050406030204" pitchFamily="18" charset="0"/>
              </a:rPr>
              <a:t> ( );</a:t>
            </a:r>
            <a:endParaRPr lang="en-US" sz="1975" dirty="0">
              <a:solidFill>
                <a:schemeClr val="accent3">
                  <a:lumMod val="50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456363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Module 1</a:t>
            </a:r>
            <a:r>
              <a:rPr lang="en-US" sz="2370" dirty="0"/>
              <a:t> </a:t>
            </a:r>
          </a:p>
        </p:txBody>
      </p:sp>
      <p:sp>
        <p:nvSpPr>
          <p:cNvPr id="9" name="Rectangle 8"/>
          <p:cNvSpPr/>
          <p:nvPr/>
        </p:nvSpPr>
        <p:spPr>
          <a:xfrm>
            <a:off x="752593" y="2074334"/>
            <a:ext cx="11138370" cy="2523007"/>
          </a:xfrm>
          <a:prstGeom prst="rect">
            <a:avLst/>
          </a:prstGeom>
        </p:spPr>
        <p:txBody>
          <a:bodyPr wrap="square">
            <a:spAutoFit/>
          </a:bodyPr>
          <a:lstStyle/>
          <a:p>
            <a:pPr algn="just"/>
            <a:r>
              <a:rPr lang="en-US" sz="1975" b="1" i="1" dirty="0">
                <a:solidFill>
                  <a:srgbClr val="002060"/>
                </a:solidFill>
                <a:latin typeface="Bookman Old Style" panose="02050604050505020204" pitchFamily="18" charset="0"/>
              </a:rPr>
              <a:t>Computer Graphics and OpenGL</a:t>
            </a:r>
          </a:p>
          <a:p>
            <a:pPr algn="just"/>
            <a:endParaRPr lang="en-US" sz="1975" b="1" dirty="0">
              <a:solidFill>
                <a:srgbClr val="002060"/>
              </a:solidFill>
              <a:latin typeface="Cambria" pitchFamily="18" charset="0"/>
            </a:endParaRPr>
          </a:p>
          <a:p>
            <a:pPr marL="559767" algn="just"/>
            <a:r>
              <a:rPr lang="en-US" sz="1975" b="1" i="1" dirty="0">
                <a:solidFill>
                  <a:srgbClr val="002060"/>
                </a:solidFill>
                <a:latin typeface="Bookman Old Style" panose="02050604050505020204" pitchFamily="18" charset="0"/>
              </a:rPr>
              <a:t>Computer Graphics: </a:t>
            </a:r>
            <a:r>
              <a:rPr lang="en-US" sz="1975" i="1" dirty="0">
                <a:solidFill>
                  <a:srgbClr val="002060"/>
                </a:solidFill>
                <a:latin typeface="Bookman Old Style" panose="02050604050505020204" pitchFamily="18" charset="0"/>
              </a:rPr>
              <a:t>Application of Computer Graphics.</a:t>
            </a:r>
          </a:p>
          <a:p>
            <a:pPr marL="559767" algn="just"/>
            <a:endParaRPr lang="en-US" sz="1975" i="1" dirty="0">
              <a:solidFill>
                <a:srgbClr val="002060"/>
              </a:solidFill>
              <a:latin typeface="Bookman Old Style" panose="02050604050505020204" pitchFamily="18" charset="0"/>
            </a:endParaRPr>
          </a:p>
          <a:p>
            <a:pPr marL="559767" algn="just"/>
            <a:r>
              <a:rPr lang="en-US" sz="1975" b="1" i="1" dirty="0">
                <a:solidFill>
                  <a:srgbClr val="002060"/>
                </a:solidFill>
                <a:latin typeface="Bookman Old Style" panose="02050604050505020204" pitchFamily="18" charset="0"/>
              </a:rPr>
              <a:t>OpenGL: </a:t>
            </a:r>
            <a:r>
              <a:rPr lang="en-US" sz="1975" i="1" dirty="0">
                <a:solidFill>
                  <a:srgbClr val="002060"/>
                </a:solidFill>
                <a:latin typeface="Bookman Old Style" panose="02050604050505020204" pitchFamily="18" charset="0"/>
              </a:rPr>
              <a:t>Introduction to OpenGL, coordinate reference frames, specifying two-dimensional world coordinate reference frames in OpenGL, OpenGL point functions, OpenGL line functions, point attributes, line attributes, curve attributes, OpenGL fill area functions, OpenGL Vertex arrays, Line drawing algorithm- </a:t>
            </a:r>
            <a:r>
              <a:rPr lang="en-US" sz="1975" i="1" dirty="0" err="1">
                <a:solidFill>
                  <a:srgbClr val="002060"/>
                </a:solidFill>
                <a:latin typeface="Bookman Old Style" panose="02050604050505020204" pitchFamily="18" charset="0"/>
              </a:rPr>
              <a:t>Bresenham’s</a:t>
            </a:r>
            <a:r>
              <a:rPr lang="en-US" sz="1975" i="1" dirty="0">
                <a:solidFill>
                  <a:srgbClr val="002060"/>
                </a:solidFill>
                <a:latin typeface="Bookman Old Style" panose="02050604050505020204" pitchFamily="18" charset="0"/>
              </a:rPr>
              <a:t>.</a:t>
            </a:r>
          </a:p>
        </p:txBody>
      </p:sp>
    </p:spTree>
    <p:extLst>
      <p:ext uri="{BB962C8B-B14F-4D97-AF65-F5344CB8AC3E}">
        <p14:creationId xmlns:p14="http://schemas.microsoft.com/office/powerpoint/2010/main" val="3269768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20</a:t>
            </a:r>
          </a:p>
        </p:txBody>
      </p:sp>
      <p:sp>
        <p:nvSpPr>
          <p:cNvPr id="14" name="Rectangle 13"/>
          <p:cNvSpPr/>
          <p:nvPr/>
        </p:nvSpPr>
        <p:spPr>
          <a:xfrm>
            <a:off x="752593" y="1698038"/>
            <a:ext cx="11138370"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Function </a:t>
            </a:r>
            <a:r>
              <a:rPr lang="en-US" sz="1975" b="1" dirty="0" err="1">
                <a:solidFill>
                  <a:srgbClr val="002060"/>
                </a:solidFill>
                <a:latin typeface="Cambria" pitchFamily="18" charset="0"/>
              </a:rPr>
              <a:t>glShadeModel</a:t>
            </a:r>
            <a:r>
              <a:rPr lang="en-US" sz="1975" dirty="0">
                <a:solidFill>
                  <a:srgbClr val="002060"/>
                </a:solidFill>
                <a:latin typeface="Cambria" pitchFamily="18" charset="0"/>
              </a:rPr>
              <a:t> can also be given the argument </a:t>
            </a:r>
            <a:r>
              <a:rPr lang="en-US" sz="1975" b="1" dirty="0">
                <a:solidFill>
                  <a:srgbClr val="002060"/>
                </a:solidFill>
                <a:latin typeface="Cambria" pitchFamily="18" charset="0"/>
              </a:rPr>
              <a:t>GL FLAT</a:t>
            </a:r>
            <a:r>
              <a:rPr lang="en-US" sz="1975" dirty="0">
                <a:solidFill>
                  <a:srgbClr val="002060"/>
                </a:solidFill>
                <a:latin typeface="Cambria" pitchFamily="18" charset="0"/>
              </a:rPr>
              <a:t>. In that case, the line segment would have been displayed in a single color: the color of the second endpoint, (250, 250). That is, we would have generated a red line.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Actually, </a:t>
            </a:r>
            <a:r>
              <a:rPr lang="en-US" sz="1975" b="1" dirty="0">
                <a:solidFill>
                  <a:srgbClr val="002060"/>
                </a:solidFill>
                <a:latin typeface="Cambria" pitchFamily="18" charset="0"/>
              </a:rPr>
              <a:t>GL SMOOTH </a:t>
            </a:r>
            <a:r>
              <a:rPr lang="en-US" sz="1975" dirty="0">
                <a:solidFill>
                  <a:srgbClr val="002060"/>
                </a:solidFill>
                <a:latin typeface="Cambria" pitchFamily="18" charset="0"/>
              </a:rPr>
              <a:t>is the default, so we would generate a smoothly interpolated color line segment even if we did not include this function in our code.</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We can produce other effects by displaying adjacent lines that have different colors and patterns.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addition, we can use the color-blending features of OpenGL by superimposing lines or other objects with varying alpha values.</a:t>
            </a:r>
            <a:endParaRPr lang="en-US" sz="1975" dirty="0">
              <a:solidFill>
                <a:srgbClr val="FF0000"/>
              </a:solidFill>
              <a:latin typeface="Cambria" pitchFamily="18" charset="0"/>
            </a:endParaRPr>
          </a:p>
        </p:txBody>
      </p:sp>
      <p:sp>
        <p:nvSpPr>
          <p:cNvPr id="7" name="Rounded Rectangle 6"/>
          <p:cNvSpPr/>
          <p:nvPr/>
        </p:nvSpPr>
        <p:spPr>
          <a:xfrm>
            <a:off x="3386667" y="1095963"/>
            <a:ext cx="549392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Line-Attribute Functions</a:t>
            </a:r>
          </a:p>
        </p:txBody>
      </p:sp>
    </p:spTree>
    <p:extLst>
      <p:ext uri="{BB962C8B-B14F-4D97-AF65-F5344CB8AC3E}">
        <p14:creationId xmlns:p14="http://schemas.microsoft.com/office/powerpoint/2010/main" val="13369244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21</a:t>
            </a:r>
          </a:p>
        </p:txBody>
      </p:sp>
      <p:sp>
        <p:nvSpPr>
          <p:cNvPr id="10" name="Rectangle 9"/>
          <p:cNvSpPr/>
          <p:nvPr/>
        </p:nvSpPr>
        <p:spPr>
          <a:xfrm>
            <a:off x="752593" y="1848556"/>
            <a:ext cx="11063111" cy="313096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Parameters for curve attributes are the same as those for straight-line segments.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We can display curves with varying colors, widths, dot-dash patterns, and available pen or brush options, for adapting curve-drawing algorithms to accommodate attribute selections are similar to those for line drawing.</a:t>
            </a:r>
          </a:p>
          <a:p>
            <a:pPr marL="338682" indent="-338682" algn="just">
              <a:buFont typeface="Wingdings" pitchFamily="2" charset="2"/>
              <a:buChar char="ü"/>
            </a:pPr>
            <a:endParaRPr lang="en-US" sz="1975" dirty="0">
              <a:solidFill>
                <a:srgbClr val="002060"/>
              </a:solidFill>
              <a:latin typeface="Cambria" pitchFamily="18" charset="0"/>
              <a:ea typeface="Cambria Math" panose="02040503050406030204" pitchFamily="18" charset="0"/>
            </a:endParaRPr>
          </a:p>
          <a:p>
            <a:pPr marL="338682" indent="-338682" algn="just">
              <a:buFont typeface="Wingdings" pitchFamily="2" charset="2"/>
              <a:buChar char="ü"/>
            </a:pPr>
            <a:r>
              <a:rPr lang="en-US" sz="1975" dirty="0">
                <a:solidFill>
                  <a:srgbClr val="002060"/>
                </a:solidFill>
                <a:latin typeface="Cambria Math" panose="02040503050406030204" pitchFamily="18" charset="0"/>
                <a:ea typeface="Cambria Math" panose="02040503050406030204" pitchFamily="18" charset="0"/>
              </a:rPr>
              <a:t>Painting and drawing programs allow pictures to be constructed interactively by using a pointing device, such as a stylus and a graphics tablet, to sketch various curve shapes. </a:t>
            </a:r>
          </a:p>
          <a:p>
            <a:pPr marL="338682" indent="-338682" algn="just">
              <a:buFont typeface="Wingdings" pitchFamily="2" charset="2"/>
              <a:buChar char="ü"/>
            </a:pPr>
            <a:endParaRPr lang="en-US" sz="1975" dirty="0">
              <a:solidFill>
                <a:srgbClr val="002060"/>
              </a:solidFill>
              <a:latin typeface="Cambria Math" panose="02040503050406030204" pitchFamily="18" charset="0"/>
              <a:ea typeface="Cambria Math" panose="02040503050406030204" pitchFamily="18" charset="0"/>
            </a:endParaRPr>
          </a:p>
          <a:p>
            <a:pPr marL="338682" indent="-338682" algn="just">
              <a:buFont typeface="Wingdings" pitchFamily="2" charset="2"/>
              <a:buChar char="ü"/>
            </a:pPr>
            <a:r>
              <a:rPr lang="en-US" sz="1975" dirty="0">
                <a:solidFill>
                  <a:srgbClr val="002060"/>
                </a:solidFill>
                <a:latin typeface="Cambria Math" panose="02040503050406030204" pitchFamily="18" charset="0"/>
                <a:ea typeface="Cambria Math" panose="02040503050406030204" pitchFamily="18" charset="0"/>
              </a:rPr>
              <a:t>Some examples of such curve patterns are shown in Fig. below. </a:t>
            </a:r>
          </a:p>
        </p:txBody>
      </p:sp>
      <p:sp>
        <p:nvSpPr>
          <p:cNvPr id="8" name="Rounded Rectangle 7"/>
          <p:cNvSpPr/>
          <p:nvPr/>
        </p:nvSpPr>
        <p:spPr>
          <a:xfrm>
            <a:off x="3988741" y="1095963"/>
            <a:ext cx="338666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Curve Attributes</a:t>
            </a:r>
          </a:p>
        </p:txBody>
      </p:sp>
      <p:pic>
        <p:nvPicPr>
          <p:cNvPr id="5" name="Picture 4"/>
          <p:cNvPicPr>
            <a:picLocks noChangeAspect="1"/>
          </p:cNvPicPr>
          <p:nvPr/>
        </p:nvPicPr>
        <p:blipFill>
          <a:blip r:embed="rId2"/>
          <a:stretch>
            <a:fillRect/>
          </a:stretch>
        </p:blipFill>
        <p:spPr>
          <a:xfrm>
            <a:off x="4139259" y="5084705"/>
            <a:ext cx="3612444" cy="1204148"/>
          </a:xfrm>
          <a:prstGeom prst="rect">
            <a:avLst/>
          </a:prstGeom>
        </p:spPr>
      </p:pic>
    </p:spTree>
    <p:extLst>
      <p:ext uri="{BB962C8B-B14F-4D97-AF65-F5344CB8AC3E}">
        <p14:creationId xmlns:p14="http://schemas.microsoft.com/office/powerpoint/2010/main" val="15586787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22</a:t>
            </a:r>
          </a:p>
        </p:txBody>
      </p:sp>
      <p:sp>
        <p:nvSpPr>
          <p:cNvPr id="13" name="Rectangle 12"/>
          <p:cNvSpPr/>
          <p:nvPr/>
        </p:nvSpPr>
        <p:spPr>
          <a:xfrm>
            <a:off x="752593" y="1742663"/>
            <a:ext cx="11138370" cy="2827697"/>
          </a:xfrm>
          <a:prstGeom prst="rect">
            <a:avLst/>
          </a:prstGeom>
        </p:spPr>
        <p:txBody>
          <a:bodyPr wrap="square">
            <a:spAutoFit/>
          </a:bodyPr>
          <a:lstStyle/>
          <a:p>
            <a:pPr marL="343387" indent="-338682" algn="just">
              <a:buFont typeface="Wingdings" pitchFamily="2" charset="2"/>
              <a:buChar char="ü"/>
            </a:pPr>
            <a:r>
              <a:rPr lang="en-US" sz="1975" dirty="0">
                <a:solidFill>
                  <a:srgbClr val="002060"/>
                </a:solidFill>
                <a:latin typeface="Cambria" pitchFamily="18" charset="0"/>
              </a:rPr>
              <a:t>Strictly speaking, OpenGL does not consider curves to be drawing primitives in the same way that it considers points and lines to be primitives. </a:t>
            </a:r>
          </a:p>
          <a:p>
            <a:pPr marL="343387" indent="-338682" algn="just">
              <a:buFont typeface="Wingdings" pitchFamily="2" charset="2"/>
              <a:buChar char="ü"/>
            </a:pPr>
            <a:endParaRPr lang="en-US" sz="1975" dirty="0">
              <a:solidFill>
                <a:srgbClr val="002060"/>
              </a:solidFill>
              <a:latin typeface="Cambria" pitchFamily="18" charset="0"/>
            </a:endParaRPr>
          </a:p>
          <a:p>
            <a:pPr marL="343387" indent="-338682" algn="just">
              <a:buFont typeface="Wingdings" pitchFamily="2" charset="2"/>
              <a:buChar char="ü"/>
            </a:pPr>
            <a:r>
              <a:rPr lang="en-US" sz="1975" dirty="0">
                <a:solidFill>
                  <a:srgbClr val="002060"/>
                </a:solidFill>
                <a:latin typeface="Cambria" pitchFamily="18" charset="0"/>
              </a:rPr>
              <a:t>Curves can be drawn in several ways in OpenGL. Perhaps the simplest approach is to approximate the shape of the curve using short line segments. </a:t>
            </a:r>
          </a:p>
          <a:p>
            <a:pPr marL="343387" indent="-338682" algn="just">
              <a:buFont typeface="Wingdings" pitchFamily="2" charset="2"/>
              <a:buChar char="ü"/>
            </a:pPr>
            <a:endParaRPr lang="en-US" sz="1975" dirty="0">
              <a:solidFill>
                <a:srgbClr val="002060"/>
              </a:solidFill>
              <a:latin typeface="Cambria" pitchFamily="18" charset="0"/>
            </a:endParaRPr>
          </a:p>
          <a:p>
            <a:pPr marL="343387" indent="-338682" algn="just">
              <a:buFont typeface="Wingdings" pitchFamily="2" charset="2"/>
              <a:buChar char="ü"/>
            </a:pPr>
            <a:r>
              <a:rPr lang="en-US" sz="1975" dirty="0">
                <a:solidFill>
                  <a:srgbClr val="002060"/>
                </a:solidFill>
                <a:latin typeface="Cambria" pitchFamily="18" charset="0"/>
              </a:rPr>
              <a:t>Alternatively, curved segments can be drawn using </a:t>
            </a:r>
            <a:r>
              <a:rPr lang="en-US" sz="1975" b="1" i="1" dirty="0">
                <a:solidFill>
                  <a:srgbClr val="002060"/>
                </a:solidFill>
                <a:latin typeface="Cambria" pitchFamily="18" charset="0"/>
              </a:rPr>
              <a:t>splines</a:t>
            </a:r>
            <a:r>
              <a:rPr lang="en-US" sz="1975" dirty="0">
                <a:solidFill>
                  <a:srgbClr val="002060"/>
                </a:solidFill>
                <a:latin typeface="Cambria" pitchFamily="18" charset="0"/>
              </a:rPr>
              <a:t>. These can be drawn using OpenGL </a:t>
            </a:r>
            <a:r>
              <a:rPr lang="en-US" sz="1975" b="1" i="1" dirty="0">
                <a:solidFill>
                  <a:srgbClr val="002060"/>
                </a:solidFill>
                <a:latin typeface="Cambria" pitchFamily="18" charset="0"/>
              </a:rPr>
              <a:t>evaluator</a:t>
            </a:r>
            <a:r>
              <a:rPr lang="en-US" sz="1975" dirty="0">
                <a:solidFill>
                  <a:srgbClr val="002060"/>
                </a:solidFill>
                <a:latin typeface="Cambria" pitchFamily="18" charset="0"/>
              </a:rPr>
              <a:t> functions, or by using functions from the OpenGL Utility (GLU) library which draw splines.</a:t>
            </a:r>
          </a:p>
        </p:txBody>
      </p:sp>
      <p:sp>
        <p:nvSpPr>
          <p:cNvPr id="7" name="Rounded Rectangle 6"/>
          <p:cNvSpPr/>
          <p:nvPr/>
        </p:nvSpPr>
        <p:spPr>
          <a:xfrm>
            <a:off x="3988741" y="1095963"/>
            <a:ext cx="338666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Curve Attributes</a:t>
            </a:r>
          </a:p>
        </p:txBody>
      </p:sp>
    </p:spTree>
    <p:extLst>
      <p:ext uri="{BB962C8B-B14F-4D97-AF65-F5344CB8AC3E}">
        <p14:creationId xmlns:p14="http://schemas.microsoft.com/office/powerpoint/2010/main" val="31003068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23</a:t>
            </a:r>
          </a:p>
        </p:txBody>
      </p:sp>
      <p:sp>
        <p:nvSpPr>
          <p:cNvPr id="11" name="Rounded Rectangle 10"/>
          <p:cNvSpPr/>
          <p:nvPr/>
        </p:nvSpPr>
        <p:spPr>
          <a:xfrm>
            <a:off x="2182518" y="1095963"/>
            <a:ext cx="745066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Summary of OpenGL Attribute Functions</a:t>
            </a:r>
            <a:endParaRPr lang="en-GB" sz="2370" b="1" dirty="0">
              <a:solidFill>
                <a:srgbClr val="002060"/>
              </a:solidFill>
              <a:latin typeface="Cambria" pitchFamily="18" charset="0"/>
            </a:endParaRPr>
          </a:p>
        </p:txBody>
      </p:sp>
      <p:pic>
        <p:nvPicPr>
          <p:cNvPr id="5" name="Picture 4"/>
          <p:cNvPicPr>
            <a:picLocks noChangeAspect="1"/>
          </p:cNvPicPr>
          <p:nvPr/>
        </p:nvPicPr>
        <p:blipFill>
          <a:blip r:embed="rId2"/>
          <a:stretch>
            <a:fillRect/>
          </a:stretch>
        </p:blipFill>
        <p:spPr>
          <a:xfrm>
            <a:off x="225778" y="1826706"/>
            <a:ext cx="5940778" cy="4386887"/>
          </a:xfrm>
          <a:prstGeom prst="rect">
            <a:avLst/>
          </a:prstGeom>
        </p:spPr>
      </p:pic>
      <p:pic>
        <p:nvPicPr>
          <p:cNvPr id="8" name="Picture 7"/>
          <p:cNvPicPr>
            <a:picLocks noChangeAspect="1"/>
          </p:cNvPicPr>
          <p:nvPr/>
        </p:nvPicPr>
        <p:blipFill>
          <a:blip r:embed="rId3"/>
          <a:stretch>
            <a:fillRect/>
          </a:stretch>
        </p:blipFill>
        <p:spPr>
          <a:xfrm>
            <a:off x="6453481" y="1826706"/>
            <a:ext cx="5606815" cy="4596255"/>
          </a:xfrm>
          <a:prstGeom prst="rect">
            <a:avLst/>
          </a:prstGeom>
        </p:spPr>
      </p:pic>
    </p:spTree>
    <p:extLst>
      <p:ext uri="{BB962C8B-B14F-4D97-AF65-F5344CB8AC3E}">
        <p14:creationId xmlns:p14="http://schemas.microsoft.com/office/powerpoint/2010/main" val="1267721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24</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Summary</a:t>
            </a:r>
            <a:endParaRPr lang="en-US" sz="2370" dirty="0"/>
          </a:p>
        </p:txBody>
      </p:sp>
      <p:sp>
        <p:nvSpPr>
          <p:cNvPr id="7" name="Rectangle 6"/>
          <p:cNvSpPr/>
          <p:nvPr/>
        </p:nvSpPr>
        <p:spPr>
          <a:xfrm>
            <a:off x="752592" y="1923815"/>
            <a:ext cx="10912593" cy="3738916"/>
          </a:xfrm>
          <a:prstGeom prst="rect">
            <a:avLst/>
          </a:prstGeom>
        </p:spPr>
        <p:txBody>
          <a:bodyPr wrap="square">
            <a:spAutoFit/>
          </a:bodyPr>
          <a:lstStyle/>
          <a:p>
            <a:pPr marL="338682"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In today’s session,  you all have gone through  the following  topics</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Computer Graphics and OpenGL</a:t>
            </a:r>
          </a:p>
          <a:p>
            <a:pPr marL="18643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 OpenGL point attributes</a:t>
            </a:r>
          </a:p>
          <a:p>
            <a:pPr marL="18643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Point-Attribute Functions</a:t>
            </a:r>
          </a:p>
          <a:p>
            <a:pPr marL="18643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line attributes</a:t>
            </a:r>
          </a:p>
          <a:p>
            <a:pPr marL="18643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Line-Attribute Functions</a:t>
            </a:r>
          </a:p>
          <a:p>
            <a:pPr marL="18643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Curve Attributes</a:t>
            </a:r>
          </a:p>
          <a:p>
            <a:pPr marL="1864321" indent="-338682" algn="just">
              <a:lnSpc>
                <a:spcPct val="150000"/>
              </a:lnSpc>
              <a:buFont typeface="Arial" pitchFamily="34" charset="0"/>
              <a:buChar char="•"/>
            </a:pPr>
            <a:endParaRPr lang="en-US" sz="1975" i="1" dirty="0">
              <a:solidFill>
                <a:srgbClr val="002060"/>
              </a:solidFill>
              <a:latin typeface="Bookman Old Style" panose="02050604050505020204" pitchFamily="18" charset="0"/>
            </a:endParaRPr>
          </a:p>
        </p:txBody>
      </p:sp>
    </p:spTree>
    <p:extLst>
      <p:ext uri="{BB962C8B-B14F-4D97-AF65-F5344CB8AC3E}">
        <p14:creationId xmlns:p14="http://schemas.microsoft.com/office/powerpoint/2010/main" val="19891810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25</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Discussion  and  Interaction</a:t>
            </a:r>
            <a:endParaRPr lang="en-US" sz="2370" dirty="0"/>
          </a:p>
        </p:txBody>
      </p:sp>
      <p:pic>
        <p:nvPicPr>
          <p:cNvPr id="2050" name="Picture 2" descr="Pin on Quick Save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13481" y="1999074"/>
            <a:ext cx="4328621" cy="4139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2061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26</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Topics  for  Next  Session</a:t>
            </a:r>
            <a:endParaRPr lang="en-US" sz="2370" dirty="0"/>
          </a:p>
        </p:txBody>
      </p:sp>
      <p:sp>
        <p:nvSpPr>
          <p:cNvPr id="8" name="Rectangle 7"/>
          <p:cNvSpPr/>
          <p:nvPr/>
        </p:nvSpPr>
        <p:spPr>
          <a:xfrm>
            <a:off x="752592" y="1923816"/>
            <a:ext cx="10912593" cy="952840"/>
          </a:xfrm>
          <a:prstGeom prst="rect">
            <a:avLst/>
          </a:prstGeom>
        </p:spPr>
        <p:txBody>
          <a:bodyPr wrap="square">
            <a:spAutoFit/>
          </a:bodyPr>
          <a:lstStyle/>
          <a:p>
            <a:pPr marL="1806306"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fill area functions</a:t>
            </a:r>
          </a:p>
          <a:p>
            <a:pPr marL="1806306"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Vertex arrays</a:t>
            </a:r>
          </a:p>
        </p:txBody>
      </p:sp>
    </p:spTree>
    <p:extLst>
      <p:ext uri="{BB962C8B-B14F-4D97-AF65-F5344CB8AC3E}">
        <p14:creationId xmlns:p14="http://schemas.microsoft.com/office/powerpoint/2010/main" val="18991301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27</a:t>
            </a:r>
          </a:p>
        </p:txBody>
      </p:sp>
      <p:sp>
        <p:nvSpPr>
          <p:cNvPr id="6" name="AutoShape 4" descr="Motivational Quotes for Student Excellence: 50 Powerful [FREE] Inspiration  Template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pic>
        <p:nvPicPr>
          <p:cNvPr id="9" name="Picture 2" descr="Thank you - An SVG animation by Gilli on Dribbb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20741" y="1698037"/>
            <a:ext cx="6171259" cy="392708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nspire Creativity: The 50 Best Graphic Design Quo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5186" y="1665784"/>
            <a:ext cx="4744469" cy="355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170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Session 4</a:t>
            </a:r>
            <a:endParaRPr lang="en-US" sz="2370" dirty="0"/>
          </a:p>
        </p:txBody>
      </p:sp>
      <p:sp>
        <p:nvSpPr>
          <p:cNvPr id="9" name="Rectangle 8"/>
          <p:cNvSpPr/>
          <p:nvPr/>
        </p:nvSpPr>
        <p:spPr>
          <a:xfrm>
            <a:off x="1429926" y="1999075"/>
            <a:ext cx="9783704" cy="2067043"/>
          </a:xfrm>
          <a:prstGeom prst="rect">
            <a:avLst/>
          </a:prstGeom>
        </p:spPr>
        <p:txBody>
          <a:bodyPr wrap="square">
            <a:spAutoFit/>
          </a:bodyPr>
          <a:lstStyle/>
          <a:p>
            <a:r>
              <a:rPr lang="en-US" sz="1975" b="1" i="1" dirty="0">
                <a:solidFill>
                  <a:srgbClr val="002060"/>
                </a:solidFill>
                <a:latin typeface="Bookman Old Style" panose="02050604050505020204" pitchFamily="18" charset="0"/>
              </a:rPr>
              <a:t>Computer Graphics and OpenGL</a:t>
            </a:r>
          </a:p>
          <a:p>
            <a:r>
              <a:rPr lang="en-US" sz="1975" dirty="0">
                <a:solidFill>
                  <a:srgbClr val="002060"/>
                </a:solidFill>
                <a:latin typeface="Cambria" pitchFamily="18" charset="0"/>
              </a:rPr>
              <a:t> </a:t>
            </a:r>
          </a:p>
          <a:p>
            <a:pPr marL="730676" indent="-338682">
              <a:lnSpc>
                <a:spcPct val="150000"/>
              </a:lnSpc>
              <a:buFont typeface="Arial" panose="020B0604020202020204" pitchFamily="34" charset="0"/>
              <a:buChar char="•"/>
            </a:pPr>
            <a:r>
              <a:rPr lang="en-US" sz="1975" i="1" dirty="0">
                <a:solidFill>
                  <a:srgbClr val="002060"/>
                </a:solidFill>
                <a:latin typeface="Bookman Old Style" panose="02050604050505020204" pitchFamily="18" charset="0"/>
              </a:rPr>
              <a:t>OpenGL point attributes</a:t>
            </a:r>
          </a:p>
          <a:p>
            <a:pPr marL="730676" indent="-338682">
              <a:lnSpc>
                <a:spcPct val="150000"/>
              </a:lnSpc>
              <a:buFont typeface="Arial" panose="020B0604020202020204" pitchFamily="34" charset="0"/>
              <a:buChar char="•"/>
            </a:pPr>
            <a:r>
              <a:rPr lang="en-US" sz="1975" i="1" dirty="0">
                <a:solidFill>
                  <a:srgbClr val="002060"/>
                </a:solidFill>
                <a:latin typeface="Bookman Old Style" panose="02050604050505020204" pitchFamily="18" charset="0"/>
              </a:rPr>
              <a:t>OpenGL line attributes</a:t>
            </a:r>
          </a:p>
          <a:p>
            <a:pPr marL="730676" indent="-338682">
              <a:lnSpc>
                <a:spcPct val="150000"/>
              </a:lnSpc>
              <a:buFont typeface="Arial" panose="020B0604020202020204" pitchFamily="34" charset="0"/>
              <a:buChar char="•"/>
            </a:pPr>
            <a:r>
              <a:rPr lang="en-US" sz="1975" i="1" dirty="0">
                <a:solidFill>
                  <a:srgbClr val="002060"/>
                </a:solidFill>
                <a:latin typeface="Bookman Old Style" panose="02050604050505020204" pitchFamily="18" charset="0"/>
              </a:rPr>
              <a:t>Curve Attributes</a:t>
            </a:r>
          </a:p>
        </p:txBody>
      </p:sp>
    </p:spTree>
    <p:extLst>
      <p:ext uri="{BB962C8B-B14F-4D97-AF65-F5344CB8AC3E}">
        <p14:creationId xmlns:p14="http://schemas.microsoft.com/office/powerpoint/2010/main" val="132455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4</a:t>
            </a:r>
          </a:p>
        </p:txBody>
      </p:sp>
      <p:sp>
        <p:nvSpPr>
          <p:cNvPr id="10" name="Rectangle 9"/>
          <p:cNvSpPr/>
          <p:nvPr/>
        </p:nvSpPr>
        <p:spPr>
          <a:xfrm>
            <a:off x="752593" y="1803223"/>
            <a:ext cx="11138370" cy="2826985"/>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Basically, we can set two attributes for points: color and size.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a state system, the displayed color and size of a point is determined by the current values stored in the attribute list.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Color components are set with RGB values or an index into a color table.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For a raster system, point size is an integer multiple of the pixel size, so that a large point is displayed as a square block of pixels.</a:t>
            </a:r>
          </a:p>
        </p:txBody>
      </p:sp>
      <p:sp>
        <p:nvSpPr>
          <p:cNvPr id="11" name="Rounded Rectangle 10"/>
          <p:cNvSpPr/>
          <p:nvPr/>
        </p:nvSpPr>
        <p:spPr>
          <a:xfrm>
            <a:off x="3913481" y="1095963"/>
            <a:ext cx="398874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Point Attributes</a:t>
            </a:r>
            <a:endParaRPr lang="en-US" sz="2370" dirty="0"/>
          </a:p>
        </p:txBody>
      </p:sp>
    </p:spTree>
    <p:extLst>
      <p:ext uri="{BB962C8B-B14F-4D97-AF65-F5344CB8AC3E}">
        <p14:creationId xmlns:p14="http://schemas.microsoft.com/office/powerpoint/2010/main" val="3928100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5</a:t>
            </a:r>
          </a:p>
        </p:txBody>
      </p:sp>
      <p:sp>
        <p:nvSpPr>
          <p:cNvPr id="16" name="Rectangle 15"/>
          <p:cNvSpPr/>
          <p:nvPr/>
        </p:nvSpPr>
        <p:spPr>
          <a:xfrm>
            <a:off x="752593" y="1773296"/>
            <a:ext cx="11138370" cy="3738916"/>
          </a:xfrm>
          <a:prstGeom prst="rect">
            <a:avLst/>
          </a:prstGeom>
        </p:spPr>
        <p:txBody>
          <a:bodyPr wrap="square">
            <a:spAutoFit/>
          </a:bodyPr>
          <a:lstStyle/>
          <a:p>
            <a:pPr marL="338682" indent="-338682" algn="just">
              <a:buFont typeface="Wingdings" panose="05000000000000000000" pitchFamily="2" charset="2"/>
              <a:buChar char="ü"/>
            </a:pPr>
            <a:r>
              <a:rPr lang="en-US" sz="1975" dirty="0">
                <a:solidFill>
                  <a:srgbClr val="002060"/>
                </a:solidFill>
                <a:latin typeface="Cambria" pitchFamily="18" charset="0"/>
              </a:rPr>
              <a:t>The displayed color of a designated point position is controlled by the current color values in the state list. </a:t>
            </a:r>
          </a:p>
          <a:p>
            <a:pPr marL="338682" indent="-338682" algn="just">
              <a:buFont typeface="Wingdings" panose="05000000000000000000" pitchFamily="2" charset="2"/>
              <a:buChar char="ü"/>
            </a:pPr>
            <a:endParaRPr lang="en-US" sz="1975" dirty="0">
              <a:solidFill>
                <a:srgbClr val="002060"/>
              </a:solidFill>
              <a:latin typeface="Cambria" pitchFamily="18" charset="0"/>
            </a:endParaRPr>
          </a:p>
          <a:p>
            <a:pPr marL="338682" indent="-338682" algn="just">
              <a:buFont typeface="Wingdings" panose="05000000000000000000" pitchFamily="2" charset="2"/>
              <a:buChar char="ü"/>
            </a:pPr>
            <a:r>
              <a:rPr lang="en-US" sz="1975" dirty="0">
                <a:solidFill>
                  <a:srgbClr val="002060"/>
                </a:solidFill>
                <a:latin typeface="Cambria" pitchFamily="18" charset="0"/>
              </a:rPr>
              <a:t>Also, a color is specified with either the </a:t>
            </a:r>
            <a:r>
              <a:rPr lang="en-US" sz="1975" b="1" dirty="0" err="1">
                <a:solidFill>
                  <a:srgbClr val="FF0000"/>
                </a:solidFill>
                <a:latin typeface="Cambria" pitchFamily="18" charset="0"/>
              </a:rPr>
              <a:t>glColor</a:t>
            </a:r>
            <a:r>
              <a:rPr lang="en-US" sz="1975" dirty="0">
                <a:solidFill>
                  <a:srgbClr val="002060"/>
                </a:solidFill>
                <a:latin typeface="Cambria" pitchFamily="18" charset="0"/>
              </a:rPr>
              <a:t> function or the </a:t>
            </a:r>
            <a:r>
              <a:rPr lang="en-US" sz="1975" b="1" dirty="0" err="1">
                <a:solidFill>
                  <a:srgbClr val="FF0000"/>
                </a:solidFill>
                <a:latin typeface="Cambria" pitchFamily="18" charset="0"/>
              </a:rPr>
              <a:t>glIndex</a:t>
            </a:r>
            <a:r>
              <a:rPr lang="en-US" sz="1975" dirty="0">
                <a:solidFill>
                  <a:srgbClr val="002060"/>
                </a:solidFill>
                <a:latin typeface="Cambria" pitchFamily="18" charset="0"/>
              </a:rPr>
              <a:t> function.</a:t>
            </a:r>
          </a:p>
          <a:p>
            <a:pPr marL="338682" indent="-338682" algn="just">
              <a:buFont typeface="Wingdings" panose="05000000000000000000" pitchFamily="2" charset="2"/>
              <a:buChar char="ü"/>
            </a:pPr>
            <a:endParaRPr lang="en-US" sz="1975" dirty="0">
              <a:solidFill>
                <a:srgbClr val="002060"/>
              </a:solidFill>
              <a:latin typeface="Cambria" pitchFamily="18" charset="0"/>
            </a:endParaRPr>
          </a:p>
          <a:p>
            <a:pPr marL="338682" indent="-338682" algn="just">
              <a:buFont typeface="Wingdings" panose="05000000000000000000" pitchFamily="2" charset="2"/>
              <a:buChar char="ü"/>
            </a:pPr>
            <a:r>
              <a:rPr lang="en-US" sz="1975" dirty="0">
                <a:solidFill>
                  <a:srgbClr val="002060"/>
                </a:solidFill>
                <a:latin typeface="Cambria" pitchFamily="18" charset="0"/>
              </a:rPr>
              <a:t>We set the size for an OpenGL point with</a:t>
            </a:r>
          </a:p>
          <a:p>
            <a:pPr algn="ctr"/>
            <a:r>
              <a:rPr lang="en-US" sz="1975" b="1" dirty="0" err="1">
                <a:solidFill>
                  <a:srgbClr val="FF0000"/>
                </a:solidFill>
                <a:latin typeface="Cambria" pitchFamily="18" charset="0"/>
              </a:rPr>
              <a:t>glPointSize</a:t>
            </a:r>
            <a:r>
              <a:rPr lang="en-US" sz="1975" b="1" dirty="0">
                <a:solidFill>
                  <a:srgbClr val="FF0000"/>
                </a:solidFill>
                <a:latin typeface="Cambria" pitchFamily="18" charset="0"/>
              </a:rPr>
              <a:t> (size);</a:t>
            </a:r>
          </a:p>
          <a:p>
            <a:pPr marL="338682" indent="-338682" algn="just">
              <a:buFont typeface="Wingdings" panose="05000000000000000000" pitchFamily="2" charset="2"/>
              <a:buChar char="ü"/>
            </a:pPr>
            <a:endParaRPr lang="en-US" sz="1975" dirty="0">
              <a:solidFill>
                <a:srgbClr val="002060"/>
              </a:solidFill>
              <a:latin typeface="Cambria" pitchFamily="18" charset="0"/>
            </a:endParaRPr>
          </a:p>
          <a:p>
            <a:pPr marL="343387" algn="just"/>
            <a:r>
              <a:rPr lang="en-US" sz="1975" dirty="0">
                <a:solidFill>
                  <a:srgbClr val="002060"/>
                </a:solidFill>
                <a:latin typeface="Cambria" pitchFamily="18" charset="0"/>
              </a:rPr>
              <a:t>and the point is then displayed as a square block of pixels.</a:t>
            </a:r>
          </a:p>
          <a:p>
            <a:pPr marL="343387" algn="just"/>
            <a:endParaRPr lang="en-US" sz="1975" dirty="0">
              <a:solidFill>
                <a:srgbClr val="002060"/>
              </a:solidFill>
              <a:latin typeface="Cambria" pitchFamily="18" charset="0"/>
            </a:endParaRPr>
          </a:p>
          <a:p>
            <a:pPr marL="338682" indent="-338682" algn="just">
              <a:buFont typeface="Wingdings" panose="05000000000000000000" pitchFamily="2" charset="2"/>
              <a:buChar char="ü"/>
            </a:pPr>
            <a:r>
              <a:rPr lang="en-US" sz="1975" dirty="0">
                <a:solidFill>
                  <a:srgbClr val="002060"/>
                </a:solidFill>
                <a:latin typeface="Cambria" pitchFamily="18" charset="0"/>
              </a:rPr>
              <a:t>Parameter size is assigned a positive floating-point value, which is rounded to an integer (unless the point is to be </a:t>
            </a:r>
            <a:r>
              <a:rPr lang="en-US" sz="1975" dirty="0" err="1">
                <a:solidFill>
                  <a:srgbClr val="002060"/>
                </a:solidFill>
                <a:latin typeface="Cambria" pitchFamily="18" charset="0"/>
              </a:rPr>
              <a:t>antialiased</a:t>
            </a:r>
            <a:r>
              <a:rPr lang="en-US" sz="1975" dirty="0">
                <a:solidFill>
                  <a:srgbClr val="002060"/>
                </a:solidFill>
                <a:latin typeface="Cambria" pitchFamily="18" charset="0"/>
              </a:rPr>
              <a:t>). </a:t>
            </a:r>
          </a:p>
        </p:txBody>
      </p:sp>
      <p:sp>
        <p:nvSpPr>
          <p:cNvPr id="7" name="Rounded Rectangle 6"/>
          <p:cNvSpPr/>
          <p:nvPr/>
        </p:nvSpPr>
        <p:spPr>
          <a:xfrm>
            <a:off x="3386667" y="1095963"/>
            <a:ext cx="549392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Point-Attribute Functions</a:t>
            </a:r>
          </a:p>
        </p:txBody>
      </p:sp>
    </p:spTree>
    <p:extLst>
      <p:ext uri="{BB962C8B-B14F-4D97-AF65-F5344CB8AC3E}">
        <p14:creationId xmlns:p14="http://schemas.microsoft.com/office/powerpoint/2010/main" val="681874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6</a:t>
            </a:r>
          </a:p>
        </p:txBody>
      </p:sp>
      <p:sp>
        <p:nvSpPr>
          <p:cNvPr id="10" name="Rectangle 9"/>
          <p:cNvSpPr/>
          <p:nvPr/>
        </p:nvSpPr>
        <p:spPr>
          <a:xfrm>
            <a:off x="752593" y="1773297"/>
            <a:ext cx="11138370"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The number of horizontal and vertical pixels in the display of the point is determined by parameter size. Thus, a point size of 1.0 displays a single pixel, and a point size of 2.0 displays a 2×2 pixel array</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If we activate the antialiasing features of OpenGL, the size of a displayed block of pixels will be modified to smooth the edges.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 default value for point size is 1.0.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Attribute functions may be listed inside or outside of a </a:t>
            </a:r>
            <a:r>
              <a:rPr lang="en-US" sz="1975" b="1" dirty="0" err="1">
                <a:solidFill>
                  <a:srgbClr val="FF0000"/>
                </a:solidFill>
                <a:latin typeface="Cambria" pitchFamily="18" charset="0"/>
              </a:rPr>
              <a:t>glBegin</a:t>
            </a:r>
            <a:r>
              <a:rPr lang="en-US" sz="1975" b="1" dirty="0">
                <a:solidFill>
                  <a:srgbClr val="FF0000"/>
                </a:solidFill>
                <a:latin typeface="Cambria" pitchFamily="18" charset="0"/>
              </a:rPr>
              <a:t>/</a:t>
            </a:r>
            <a:r>
              <a:rPr lang="en-US" sz="1975" b="1" dirty="0" err="1">
                <a:solidFill>
                  <a:srgbClr val="FF0000"/>
                </a:solidFill>
                <a:latin typeface="Cambria" pitchFamily="18" charset="0"/>
              </a:rPr>
              <a:t>glEnd</a:t>
            </a:r>
            <a:r>
              <a:rPr lang="en-US" sz="1975" dirty="0">
                <a:solidFill>
                  <a:srgbClr val="002060"/>
                </a:solidFill>
                <a:latin typeface="Cambria" pitchFamily="18" charset="0"/>
              </a:rPr>
              <a:t> pair.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For example, the following code segment plots three points in varying colors and sizes.</a:t>
            </a:r>
          </a:p>
        </p:txBody>
      </p:sp>
      <p:sp>
        <p:nvSpPr>
          <p:cNvPr id="8" name="Rounded Rectangle 7"/>
          <p:cNvSpPr/>
          <p:nvPr/>
        </p:nvSpPr>
        <p:spPr>
          <a:xfrm>
            <a:off x="3386667" y="1095963"/>
            <a:ext cx="549392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Point-Attribute Functions</a:t>
            </a:r>
          </a:p>
        </p:txBody>
      </p:sp>
    </p:spTree>
    <p:extLst>
      <p:ext uri="{BB962C8B-B14F-4D97-AF65-F5344CB8AC3E}">
        <p14:creationId xmlns:p14="http://schemas.microsoft.com/office/powerpoint/2010/main" val="2799087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7</a:t>
            </a:r>
          </a:p>
        </p:txBody>
      </p:sp>
      <p:sp>
        <p:nvSpPr>
          <p:cNvPr id="14" name="Rectangle 13"/>
          <p:cNvSpPr/>
          <p:nvPr/>
        </p:nvSpPr>
        <p:spPr>
          <a:xfrm>
            <a:off x="752593" y="1698037"/>
            <a:ext cx="11138370" cy="404289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The first is a standard-size red point, the second is a double-size green point, and the third is a triple-size blue point:</a:t>
            </a:r>
          </a:p>
          <a:p>
            <a:pPr marL="338682" indent="-338682" algn="just">
              <a:buFont typeface="Wingdings" pitchFamily="2" charset="2"/>
              <a:buChar char="ü"/>
            </a:pPr>
            <a:endParaRPr lang="en-US" sz="1975" dirty="0">
              <a:solidFill>
                <a:srgbClr val="FF0000"/>
              </a:solidFill>
              <a:latin typeface="Cambria" pitchFamily="18" charset="0"/>
            </a:endParaRPr>
          </a:p>
          <a:p>
            <a:pPr marL="1519367" algn="just"/>
            <a:r>
              <a:rPr lang="en-US" sz="1975" b="1" dirty="0">
                <a:solidFill>
                  <a:srgbClr val="FF0000"/>
                </a:solidFill>
                <a:latin typeface="Cambria" pitchFamily="18" charset="0"/>
              </a:rPr>
              <a:t>glColor3f (1.0, 0.0, 0.0);</a:t>
            </a:r>
          </a:p>
          <a:p>
            <a:pPr marL="1519367" algn="just"/>
            <a:r>
              <a:rPr lang="en-US" sz="1975" b="1" dirty="0" err="1">
                <a:solidFill>
                  <a:srgbClr val="FF0000"/>
                </a:solidFill>
                <a:latin typeface="Cambria" pitchFamily="18" charset="0"/>
              </a:rPr>
              <a:t>glBegin</a:t>
            </a:r>
            <a:r>
              <a:rPr lang="en-US" sz="1975" b="1" dirty="0">
                <a:solidFill>
                  <a:srgbClr val="FF0000"/>
                </a:solidFill>
                <a:latin typeface="Cambria" pitchFamily="18" charset="0"/>
              </a:rPr>
              <a:t> (GL_POINTS);</a:t>
            </a:r>
          </a:p>
          <a:p>
            <a:pPr marL="2265723" algn="just"/>
            <a:r>
              <a:rPr lang="en-US" sz="1975" b="1" dirty="0">
                <a:solidFill>
                  <a:srgbClr val="FF0000"/>
                </a:solidFill>
                <a:latin typeface="Cambria" pitchFamily="18" charset="0"/>
              </a:rPr>
              <a:t>glVertex2i (50, 100);</a:t>
            </a:r>
          </a:p>
          <a:p>
            <a:pPr marL="2265723" algn="just"/>
            <a:r>
              <a:rPr lang="en-US" sz="1975" b="1" dirty="0" err="1">
                <a:solidFill>
                  <a:srgbClr val="FF0000"/>
                </a:solidFill>
                <a:latin typeface="Cambria" pitchFamily="18" charset="0"/>
              </a:rPr>
              <a:t>glPointSize</a:t>
            </a:r>
            <a:r>
              <a:rPr lang="en-US" sz="1975" b="1" dirty="0">
                <a:solidFill>
                  <a:srgbClr val="FF0000"/>
                </a:solidFill>
                <a:latin typeface="Cambria" pitchFamily="18" charset="0"/>
              </a:rPr>
              <a:t> (2.0);</a:t>
            </a:r>
          </a:p>
          <a:p>
            <a:pPr marL="2265723" algn="just"/>
            <a:r>
              <a:rPr lang="en-US" sz="1975" b="1" dirty="0">
                <a:solidFill>
                  <a:srgbClr val="FF0000"/>
                </a:solidFill>
                <a:latin typeface="Cambria" pitchFamily="18" charset="0"/>
              </a:rPr>
              <a:t>glColor3f (0.0, 1.0, 0.0);</a:t>
            </a:r>
          </a:p>
          <a:p>
            <a:pPr marL="2265723" algn="just"/>
            <a:r>
              <a:rPr lang="en-US" sz="1975" b="1" dirty="0">
                <a:solidFill>
                  <a:srgbClr val="FF0000"/>
                </a:solidFill>
                <a:latin typeface="Cambria" pitchFamily="18" charset="0"/>
              </a:rPr>
              <a:t>glVertex2i (75, 150);</a:t>
            </a:r>
          </a:p>
          <a:p>
            <a:pPr marL="2265723" algn="just"/>
            <a:r>
              <a:rPr lang="en-US" sz="1975" b="1" dirty="0" err="1">
                <a:solidFill>
                  <a:srgbClr val="FF0000"/>
                </a:solidFill>
                <a:latin typeface="Cambria" pitchFamily="18" charset="0"/>
              </a:rPr>
              <a:t>glPointSize</a:t>
            </a:r>
            <a:r>
              <a:rPr lang="en-US" sz="1975" b="1" dirty="0">
                <a:solidFill>
                  <a:srgbClr val="FF0000"/>
                </a:solidFill>
                <a:latin typeface="Cambria" pitchFamily="18" charset="0"/>
              </a:rPr>
              <a:t> (3.0);</a:t>
            </a:r>
          </a:p>
          <a:p>
            <a:pPr marL="2265723" algn="just"/>
            <a:r>
              <a:rPr lang="en-US" sz="1975" b="1" dirty="0">
                <a:solidFill>
                  <a:srgbClr val="FF0000"/>
                </a:solidFill>
                <a:latin typeface="Cambria" pitchFamily="18" charset="0"/>
              </a:rPr>
              <a:t>glColor3f (0.0, 0.0, 1.0);</a:t>
            </a:r>
          </a:p>
          <a:p>
            <a:pPr marL="2265723" algn="just"/>
            <a:r>
              <a:rPr lang="en-US" sz="1975" b="1" dirty="0">
                <a:solidFill>
                  <a:srgbClr val="FF0000"/>
                </a:solidFill>
                <a:latin typeface="Cambria" pitchFamily="18" charset="0"/>
              </a:rPr>
              <a:t>glVertex2i (100, 200);</a:t>
            </a:r>
          </a:p>
          <a:p>
            <a:pPr marL="1519367" algn="just"/>
            <a:r>
              <a:rPr lang="en-US" sz="1975" b="1" dirty="0" err="1">
                <a:solidFill>
                  <a:srgbClr val="FF0000"/>
                </a:solidFill>
                <a:latin typeface="Cambria" pitchFamily="18" charset="0"/>
              </a:rPr>
              <a:t>glEnd</a:t>
            </a:r>
            <a:r>
              <a:rPr lang="en-US" sz="1975" b="1" dirty="0">
                <a:solidFill>
                  <a:srgbClr val="FF0000"/>
                </a:solidFill>
                <a:latin typeface="Cambria" pitchFamily="18" charset="0"/>
              </a:rPr>
              <a:t> ( );</a:t>
            </a:r>
          </a:p>
        </p:txBody>
      </p:sp>
      <p:sp>
        <p:nvSpPr>
          <p:cNvPr id="7" name="Rounded Rectangle 6"/>
          <p:cNvSpPr/>
          <p:nvPr/>
        </p:nvSpPr>
        <p:spPr>
          <a:xfrm>
            <a:off x="3386667" y="1095963"/>
            <a:ext cx="549392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Point-Attribute Functions</a:t>
            </a:r>
          </a:p>
        </p:txBody>
      </p:sp>
    </p:spTree>
    <p:extLst>
      <p:ext uri="{BB962C8B-B14F-4D97-AF65-F5344CB8AC3E}">
        <p14:creationId xmlns:p14="http://schemas.microsoft.com/office/powerpoint/2010/main" val="3392220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8</a:t>
            </a:r>
          </a:p>
        </p:txBody>
      </p:sp>
      <p:sp>
        <p:nvSpPr>
          <p:cNvPr id="10" name="Rectangle 9"/>
          <p:cNvSpPr/>
          <p:nvPr/>
        </p:nvSpPr>
        <p:spPr>
          <a:xfrm>
            <a:off x="752593" y="1893182"/>
            <a:ext cx="11138370"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 straight-line segment can be displayed with three basic attributes: color, width, and style. Line color is typically set with the same function for all graphics primitives, while line width and line style are selected with separate line functions.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addition, lines may be generated with other effects, such as pen and brush strokes.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b="1" u="sng" dirty="0">
                <a:solidFill>
                  <a:srgbClr val="C00000"/>
                </a:solidFill>
                <a:latin typeface="Cambria Math" panose="02040503050406030204" pitchFamily="18" charset="0"/>
                <a:ea typeface="Cambria Math" panose="02040503050406030204" pitchFamily="18" charset="0"/>
              </a:rPr>
              <a:t>Line Width</a:t>
            </a:r>
          </a:p>
          <a:p>
            <a:pPr marL="788691" indent="-338682" algn="just">
              <a:buFont typeface="Wingdings" pitchFamily="2" charset="2"/>
              <a:buChar char="ü"/>
            </a:pPr>
            <a:r>
              <a:rPr lang="en-US" sz="1975" dirty="0">
                <a:solidFill>
                  <a:srgbClr val="002060"/>
                </a:solidFill>
                <a:latin typeface="Cambria Math" panose="02040503050406030204" pitchFamily="18" charset="0"/>
                <a:ea typeface="Cambria Math" panose="02040503050406030204" pitchFamily="18" charset="0"/>
              </a:rPr>
              <a:t>Implementation of line-width options depends on the capabilities of the output device. </a:t>
            </a:r>
          </a:p>
          <a:p>
            <a:pPr marL="788691" indent="-338682" algn="just">
              <a:buFont typeface="Wingdings" pitchFamily="2" charset="2"/>
              <a:buChar char="ü"/>
            </a:pPr>
            <a:endParaRPr lang="en-US" sz="1975" dirty="0">
              <a:solidFill>
                <a:srgbClr val="002060"/>
              </a:solidFill>
              <a:latin typeface="Cambria Math" panose="02040503050406030204" pitchFamily="18" charset="0"/>
              <a:ea typeface="Cambria Math" panose="02040503050406030204" pitchFamily="18" charset="0"/>
            </a:endParaRPr>
          </a:p>
          <a:p>
            <a:pPr marL="788691" indent="-338682" algn="just">
              <a:buFont typeface="Wingdings" pitchFamily="2" charset="2"/>
              <a:buChar char="ü"/>
            </a:pPr>
            <a:r>
              <a:rPr lang="en-US" sz="1975" dirty="0">
                <a:solidFill>
                  <a:srgbClr val="002060"/>
                </a:solidFill>
                <a:latin typeface="Cambria Math" panose="02040503050406030204" pitchFamily="18" charset="0"/>
                <a:ea typeface="Cambria Math" panose="02040503050406030204" pitchFamily="18" charset="0"/>
              </a:rPr>
              <a:t>A heavy line could be displayed on a video monitor as adjacent parallel lines, while a pen plotter might require pen changes to draw a thick line.</a:t>
            </a:r>
          </a:p>
        </p:txBody>
      </p:sp>
      <p:sp>
        <p:nvSpPr>
          <p:cNvPr id="8" name="Rounded Rectangle 7"/>
          <p:cNvSpPr/>
          <p:nvPr/>
        </p:nvSpPr>
        <p:spPr>
          <a:xfrm>
            <a:off x="3988741" y="1095963"/>
            <a:ext cx="338666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Line Attributes</a:t>
            </a:r>
          </a:p>
        </p:txBody>
      </p:sp>
    </p:spTree>
    <p:extLst>
      <p:ext uri="{BB962C8B-B14F-4D97-AF65-F5344CB8AC3E}">
        <p14:creationId xmlns:p14="http://schemas.microsoft.com/office/powerpoint/2010/main" val="1659444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9</a:t>
            </a:r>
          </a:p>
        </p:txBody>
      </p:sp>
      <p:sp>
        <p:nvSpPr>
          <p:cNvPr id="13" name="Rectangle 12"/>
          <p:cNvSpPr/>
          <p:nvPr/>
        </p:nvSpPr>
        <p:spPr>
          <a:xfrm>
            <a:off x="752593" y="1742664"/>
            <a:ext cx="11138370" cy="4346869"/>
          </a:xfrm>
          <a:prstGeom prst="rect">
            <a:avLst/>
          </a:prstGeom>
        </p:spPr>
        <p:txBody>
          <a:bodyPr wrap="square">
            <a:spAutoFit/>
          </a:bodyPr>
          <a:lstStyle/>
          <a:p>
            <a:pPr marL="788691" indent="-338682" algn="just">
              <a:buFont typeface="Wingdings" pitchFamily="2" charset="2"/>
              <a:buChar char="ü"/>
            </a:pPr>
            <a:r>
              <a:rPr lang="en-US" sz="1975" dirty="0">
                <a:solidFill>
                  <a:srgbClr val="002060"/>
                </a:solidFill>
                <a:latin typeface="Cambria" pitchFamily="18" charset="0"/>
              </a:rPr>
              <a:t>For raster implementations, a standard-width line is generated with single pixels at each sample position, as in the </a:t>
            </a:r>
            <a:r>
              <a:rPr lang="en-US" sz="1975" dirty="0" err="1">
                <a:solidFill>
                  <a:srgbClr val="002060"/>
                </a:solidFill>
                <a:latin typeface="Cambria" pitchFamily="18" charset="0"/>
              </a:rPr>
              <a:t>Bresenham</a:t>
            </a:r>
            <a:r>
              <a:rPr lang="en-US" sz="1975" dirty="0">
                <a:solidFill>
                  <a:srgbClr val="002060"/>
                </a:solidFill>
                <a:latin typeface="Cambria" pitchFamily="18" charset="0"/>
              </a:rPr>
              <a:t> algorithm. </a:t>
            </a:r>
          </a:p>
          <a:p>
            <a:pPr marL="788691" indent="-338682" algn="just">
              <a:buFont typeface="Wingdings" pitchFamily="2" charset="2"/>
              <a:buChar char="ü"/>
            </a:pPr>
            <a:endParaRPr lang="en-US" sz="1975" dirty="0">
              <a:solidFill>
                <a:srgbClr val="002060"/>
              </a:solidFill>
              <a:latin typeface="Cambria" pitchFamily="18" charset="0"/>
            </a:endParaRPr>
          </a:p>
          <a:p>
            <a:pPr marL="788691" indent="-338682" algn="just">
              <a:buFont typeface="Wingdings" pitchFamily="2" charset="2"/>
              <a:buChar char="ü"/>
            </a:pPr>
            <a:r>
              <a:rPr lang="en-US" sz="1975" dirty="0">
                <a:solidFill>
                  <a:srgbClr val="002060"/>
                </a:solidFill>
                <a:latin typeface="Cambria" pitchFamily="18" charset="0"/>
              </a:rPr>
              <a:t>Thicker lines are displayed as positive integer multiples of the standard line by plotting additional pixels along adjacent parallel line paths.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b="1" u="sng" dirty="0">
                <a:solidFill>
                  <a:srgbClr val="C00000"/>
                </a:solidFill>
                <a:latin typeface="Cambria" pitchFamily="18" charset="0"/>
              </a:rPr>
              <a:t>Line Style</a:t>
            </a:r>
          </a:p>
          <a:p>
            <a:pPr marL="788691" indent="-338682" algn="just">
              <a:buFont typeface="Wingdings" pitchFamily="2" charset="2"/>
              <a:buChar char="ü"/>
            </a:pPr>
            <a:r>
              <a:rPr lang="en-US" sz="1975" dirty="0">
                <a:solidFill>
                  <a:srgbClr val="002060"/>
                </a:solidFill>
                <a:latin typeface="Cambria" pitchFamily="18" charset="0"/>
              </a:rPr>
              <a:t>Possible selections for the line-style attribute include solid lines, dashed lines, and dotted lines. </a:t>
            </a:r>
          </a:p>
          <a:p>
            <a:pPr marL="788691" indent="-338682" algn="just">
              <a:buFont typeface="Wingdings" pitchFamily="2" charset="2"/>
              <a:buChar char="ü"/>
            </a:pPr>
            <a:endParaRPr lang="en-US" sz="1975" dirty="0">
              <a:solidFill>
                <a:srgbClr val="002060"/>
              </a:solidFill>
              <a:latin typeface="Cambria" pitchFamily="18" charset="0"/>
            </a:endParaRPr>
          </a:p>
          <a:p>
            <a:pPr marL="788691" indent="-338682" algn="just">
              <a:buFont typeface="Wingdings" pitchFamily="2" charset="2"/>
              <a:buChar char="ü"/>
            </a:pPr>
            <a:r>
              <a:rPr lang="en-US" sz="1975" dirty="0">
                <a:solidFill>
                  <a:srgbClr val="002060"/>
                </a:solidFill>
                <a:latin typeface="Cambria" pitchFamily="18" charset="0"/>
              </a:rPr>
              <a:t>We modify a line-drawing algorithm to generate such lines by setting the length and spacing of displayed solid sections along the line path. </a:t>
            </a:r>
          </a:p>
          <a:p>
            <a:pPr marL="788691" indent="-338682" algn="just">
              <a:buFont typeface="Wingdings" pitchFamily="2" charset="2"/>
              <a:buChar char="ü"/>
            </a:pPr>
            <a:endParaRPr lang="en-US" sz="1975" dirty="0">
              <a:solidFill>
                <a:srgbClr val="002060"/>
              </a:solidFill>
              <a:latin typeface="Cambria" pitchFamily="18" charset="0"/>
            </a:endParaRPr>
          </a:p>
          <a:p>
            <a:pPr marL="788691" indent="-338682" algn="just">
              <a:buFont typeface="Wingdings" pitchFamily="2" charset="2"/>
              <a:buChar char="ü"/>
            </a:pPr>
            <a:r>
              <a:rPr lang="en-US" sz="1975" dirty="0">
                <a:solidFill>
                  <a:srgbClr val="002060"/>
                </a:solidFill>
                <a:latin typeface="Cambria" pitchFamily="18" charset="0"/>
              </a:rPr>
              <a:t>With many graphics packages, we can select the length of both the dashes and the inter-dash spacing.</a:t>
            </a:r>
          </a:p>
        </p:txBody>
      </p:sp>
      <p:sp>
        <p:nvSpPr>
          <p:cNvPr id="7" name="Rounded Rectangle 6"/>
          <p:cNvSpPr/>
          <p:nvPr/>
        </p:nvSpPr>
        <p:spPr>
          <a:xfrm>
            <a:off x="3988741" y="1095963"/>
            <a:ext cx="3386667"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Line Attributes</a:t>
            </a:r>
          </a:p>
        </p:txBody>
      </p:sp>
    </p:spTree>
    <p:extLst>
      <p:ext uri="{BB962C8B-B14F-4D97-AF65-F5344CB8AC3E}">
        <p14:creationId xmlns:p14="http://schemas.microsoft.com/office/powerpoint/2010/main" val="347680073"/>
      </p:ext>
    </p:extLst>
  </p:cSld>
  <p:clrMapOvr>
    <a:masterClrMapping/>
  </p:clrMapOvr>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BE25ECD4-79A2-4AC1-8122-1434017AB399}" vid="{962F2259-9D74-4044-95CC-5E6CDDFD606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0</TotalTime>
  <Words>2544</Words>
  <Application>Microsoft Office PowerPoint</Application>
  <PresentationFormat>Widescreen</PresentationFormat>
  <Paragraphs>299</Paragraphs>
  <Slides>27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Bookman Old Style</vt:lpstr>
      <vt:lpstr>Calibri</vt:lpstr>
      <vt:lpstr>Cambria</vt:lpstr>
      <vt:lpstr>Cambria Math</vt:lpstr>
      <vt:lpstr>Wingdings</vt:lpstr>
      <vt:lpstr>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Yogesh Neelappa</dc:creator>
  <cp:lastModifiedBy>Yogesh Neelappa</cp:lastModifiedBy>
  <cp:revision>1</cp:revision>
  <dcterms:created xsi:type="dcterms:W3CDTF">2026-01-25T12:23:34Z</dcterms:created>
  <dcterms:modified xsi:type="dcterms:W3CDTF">2026-01-25T12:24:04Z</dcterms:modified>
</cp:coreProperties>
</file>